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</p:sldIdLst>
  <p:sldSz cy="6858000" cx="12192000"/>
  <p:notesSz cx="6858000" cy="9144000"/>
  <p:embeddedFontLst>
    <p:embeddedFont>
      <p:font typeface="Teko"/>
      <p:regular r:id="rId45"/>
      <p:bold r:id="rId46"/>
    </p:embeddedFont>
    <p:embeddedFont>
      <p:font typeface="Libre Baskerville"/>
      <p:regular r:id="rId47"/>
      <p:bold r:id="rId48"/>
      <p:italic r:id="rId49"/>
    </p:embeddedFont>
    <p:embeddedFont>
      <p:font typeface="Balthazar"/>
      <p:regular r:id="rId50"/>
    </p:embeddedFont>
    <p:embeddedFont>
      <p:font typeface="Gill Sans"/>
      <p:regular r:id="rId51"/>
      <p:bold r:id="rId5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D6973E11-6E5E-44C6-AEE9-5201E50F508E}">
  <a:tblStyle styleId="{D6973E11-6E5E-44C6-AEE9-5201E50F508E}" styleName="Table_0">
    <a:wholeTbl>
      <a:tcTxStyle b="off" i="off">
        <a:font>
          <a:latin typeface="Gill Sans MT"/>
          <a:ea typeface="Gill Sans MT"/>
          <a:cs typeface="Gill Sans MT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DF0E7"/>
          </a:solidFill>
        </a:fill>
      </a:tcStyle>
    </a:wholeTbl>
    <a:band1H>
      <a:tcTxStyle/>
      <a:tcStyle>
        <a:fill>
          <a:solidFill>
            <a:srgbClr val="FBDFCB"/>
          </a:solidFill>
        </a:fill>
      </a:tcStyle>
    </a:band1H>
    <a:band2H>
      <a:tcTxStyle/>
    </a:band2H>
    <a:band1V>
      <a:tcTxStyle/>
      <a:tcStyle>
        <a:fill>
          <a:solidFill>
            <a:srgbClr val="FBDFCB"/>
          </a:solidFill>
        </a:fill>
      </a:tcStyle>
    </a:band1V>
    <a:band2V>
      <a:tcTxStyle/>
    </a:band2V>
    <a:lastCol>
      <a:tcTxStyle b="on" i="off">
        <a:font>
          <a:latin typeface="Gill Sans MT"/>
          <a:ea typeface="Gill Sans MT"/>
          <a:cs typeface="Gill Sans MT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Gill Sans MT"/>
          <a:ea typeface="Gill Sans MT"/>
          <a:cs typeface="Gill Sans MT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Gill Sans MT"/>
          <a:ea typeface="Gill Sans MT"/>
          <a:cs typeface="Gill Sans MT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Gill Sans MT"/>
          <a:ea typeface="Gill Sans MT"/>
          <a:cs typeface="Gill Sans MT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  <a:tblStyle styleId="{32C6DEB6-C4A4-4048-B342-8345D18EC4C1}" styleName="Table_1">
    <a:wholeTbl>
      <a:tcTxStyle b="off" i="off">
        <a:font>
          <a:latin typeface="Gill Sans MT"/>
          <a:ea typeface="Gill Sans MT"/>
          <a:cs typeface="Gill Sans MT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DEBE9"/>
          </a:solidFill>
        </a:fill>
      </a:tcStyle>
    </a:wholeTbl>
    <a:band1H>
      <a:tcTxStyle/>
      <a:tcStyle>
        <a:fill>
          <a:solidFill>
            <a:srgbClr val="D9D6D1"/>
          </a:solidFill>
        </a:fill>
      </a:tcStyle>
    </a:band1H>
    <a:band2H>
      <a:tcTxStyle/>
    </a:band2H>
    <a:band1V>
      <a:tcTxStyle/>
      <a:tcStyle>
        <a:fill>
          <a:solidFill>
            <a:srgbClr val="D9D6D1"/>
          </a:solidFill>
        </a:fill>
      </a:tcStyle>
    </a:band1V>
    <a:band2V>
      <a:tcTxStyle/>
    </a:band2V>
    <a:lastCol>
      <a:tcTxStyle b="on" i="off">
        <a:font>
          <a:latin typeface="Gill Sans MT"/>
          <a:ea typeface="Gill Sans MT"/>
          <a:cs typeface="Gill Sans MT"/>
        </a:font>
        <a:schemeClr val="lt1"/>
      </a:tcTxStyle>
      <a:tcStyle>
        <a:fill>
          <a:solidFill>
            <a:schemeClr val="accent5"/>
          </a:solidFill>
        </a:fill>
      </a:tcStyle>
    </a:lastCol>
    <a:firstCol>
      <a:tcTxStyle b="on" i="off">
        <a:font>
          <a:latin typeface="Gill Sans MT"/>
          <a:ea typeface="Gill Sans MT"/>
          <a:cs typeface="Gill Sans MT"/>
        </a:font>
        <a:schemeClr val="lt1"/>
      </a:tcTxStyle>
      <a:tcStyle>
        <a:fill>
          <a:solidFill>
            <a:schemeClr val="accent5"/>
          </a:solidFill>
        </a:fill>
      </a:tcStyle>
    </a:firstCol>
    <a:lastRow>
      <a:tcTxStyle b="on" i="off">
        <a:font>
          <a:latin typeface="Gill Sans MT"/>
          <a:ea typeface="Gill Sans MT"/>
          <a:cs typeface="Gill Sans MT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5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Gill Sans MT"/>
          <a:ea typeface="Gill Sans MT"/>
          <a:cs typeface="Gill Sans MT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5"/>
          </a:solidFill>
        </a:fill>
      </a:tcStyle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font" Target="fonts/Teko-bold.fntdata"/><Relationship Id="rId45" Type="http://schemas.openxmlformats.org/officeDocument/2006/relationships/font" Target="fonts/Teko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LibreBaskerville-bold.fntdata"/><Relationship Id="rId47" Type="http://schemas.openxmlformats.org/officeDocument/2006/relationships/font" Target="fonts/LibreBaskerville-regular.fntdata"/><Relationship Id="rId49" Type="http://schemas.openxmlformats.org/officeDocument/2006/relationships/font" Target="fonts/LibreBaskerville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GillSans-regular.fntdata"/><Relationship Id="rId50" Type="http://schemas.openxmlformats.org/officeDocument/2006/relationships/font" Target="fonts/Balthazar-regular.fntdata"/><Relationship Id="rId52" Type="http://schemas.openxmlformats.org/officeDocument/2006/relationships/font" Target="fonts/GillSans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I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p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2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p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2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2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Google Shape;445;p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2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7" name="Google Shape;587;p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3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8" name="Google Shape;608;p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3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2" name="Google Shape;652;p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3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3" name="Google Shape;673;p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3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5" name="Google Shape;705;p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p3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1" name="Google Shape;761;p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p3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9" name="Google Shape;769;p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3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0" name="Google Shape;780;p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88" name="Google Shape;788;p3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7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p3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9" name="Google Shape;799;p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3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5" name="Google Shape;805;p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"/>
          <p:cNvSpPr txBox="1"/>
          <p:nvPr>
            <p:ph type="ctrTitle"/>
          </p:nvPr>
        </p:nvSpPr>
        <p:spPr>
          <a:xfrm>
            <a:off x="415611" y="992767"/>
            <a:ext cx="11360700" cy="27369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1pPr>
            <a:lvl2pPr lvl="1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2pPr>
            <a:lvl3pPr lvl="2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3pPr>
            <a:lvl4pPr lvl="3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4pPr>
            <a:lvl5pPr lvl="4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5pPr>
            <a:lvl6pPr lvl="5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6pPr>
            <a:lvl7pPr lvl="6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7pPr>
            <a:lvl8pPr lvl="7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8pPr>
            <a:lvl9pPr lvl="8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415600" y="3778833"/>
            <a:ext cx="11360700" cy="105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 txBox="1"/>
          <p:nvPr>
            <p:ph hasCustomPrompt="1" type="title"/>
          </p:nvPr>
        </p:nvSpPr>
        <p:spPr>
          <a:xfrm>
            <a:off x="415600" y="1474833"/>
            <a:ext cx="11360700" cy="26181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50" name="Google Shape;50;p11"/>
          <p:cNvSpPr txBox="1"/>
          <p:nvPr>
            <p:ph idx="1" type="body"/>
          </p:nvPr>
        </p:nvSpPr>
        <p:spPr>
          <a:xfrm>
            <a:off x="415600" y="4202967"/>
            <a:ext cx="11360700" cy="1734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81000" lvl="0" marL="457200" algn="ctr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 algn="ct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algn="ctr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algn="ctr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algn="ct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algn="ctr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algn="ctr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algn="ct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algn="ctr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51" name="Google Shape;51;p11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/>
          <p:nvPr>
            <p:ph type="title"/>
          </p:nvPr>
        </p:nvSpPr>
        <p:spPr>
          <a:xfrm>
            <a:off x="2231136" y="964692"/>
            <a:ext cx="7729800" cy="1188600"/>
          </a:xfrm>
          <a:prstGeom prst="rect">
            <a:avLst/>
          </a:prstGeom>
          <a:solidFill>
            <a:srgbClr val="FFFFFF"/>
          </a:solidFill>
          <a:ln cap="sq" cmpd="sng" w="31750">
            <a:solidFill>
              <a:srgbClr val="40404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rm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56" name="Google Shape;56;p13"/>
          <p:cNvSpPr txBox="1"/>
          <p:nvPr>
            <p:ph idx="1" type="body"/>
          </p:nvPr>
        </p:nvSpPr>
        <p:spPr>
          <a:xfrm>
            <a:off x="2231136" y="2638044"/>
            <a:ext cx="7729800" cy="31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57" name="Google Shape;57;p13"/>
          <p:cNvSpPr txBox="1"/>
          <p:nvPr>
            <p:ph idx="10" type="dt"/>
          </p:nvPr>
        </p:nvSpPr>
        <p:spPr>
          <a:xfrm>
            <a:off x="7821429" y="6238816"/>
            <a:ext cx="27537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13"/>
          <p:cNvSpPr txBox="1"/>
          <p:nvPr>
            <p:ph idx="11" type="ftr"/>
          </p:nvPr>
        </p:nvSpPr>
        <p:spPr>
          <a:xfrm>
            <a:off x="1600200" y="6236208"/>
            <a:ext cx="59013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3"/>
          <p:cNvSpPr/>
          <p:nvPr>
            <p:ph idx="12" type="sldNum"/>
          </p:nvPr>
        </p:nvSpPr>
        <p:spPr>
          <a:xfrm>
            <a:off x="10758922" y="6217920"/>
            <a:ext cx="365700" cy="365700"/>
          </a:xfrm>
          <a:prstGeom prst="ellipse">
            <a:avLst/>
          </a:prstGeom>
          <a:solidFill>
            <a:srgbClr val="1D1D1D">
              <a:alpha val="69800"/>
            </a:srgbClr>
          </a:solidFill>
          <a:ln>
            <a:noFill/>
          </a:ln>
        </p:spPr>
        <p:txBody>
          <a:bodyPr anchorCtr="0" anchor="ctr" bIns="45700" lIns="18275" spcFirstLastPara="1" rIns="18275" wrap="square" tIns="45700">
            <a:normAutofit lnSpcReduction="20000"/>
          </a:bodyPr>
          <a:lstStyle>
            <a:lvl1pPr indent="0" lvl="0" marL="0" rtl="0" algn="ctr">
              <a:spcBef>
                <a:spcPts val="0"/>
              </a:spcBef>
              <a:buNone/>
              <a:defRPr/>
            </a:lvl1pPr>
            <a:lvl2pPr indent="0" lvl="1" marL="0" rtl="0" algn="ctr">
              <a:spcBef>
                <a:spcPts val="0"/>
              </a:spcBef>
              <a:buNone/>
              <a:defRPr/>
            </a:lvl2pPr>
            <a:lvl3pPr indent="0" lvl="2" marL="0" rtl="0" algn="ctr">
              <a:spcBef>
                <a:spcPts val="0"/>
              </a:spcBef>
              <a:buNone/>
              <a:defRPr/>
            </a:lvl3pPr>
            <a:lvl4pPr indent="0" lvl="3" marL="0" rtl="0" algn="ctr">
              <a:spcBef>
                <a:spcPts val="0"/>
              </a:spcBef>
              <a:buNone/>
              <a:defRPr/>
            </a:lvl4pPr>
            <a:lvl5pPr indent="0" lvl="4" marL="0" rtl="0" algn="ctr">
              <a:spcBef>
                <a:spcPts val="0"/>
              </a:spcBef>
              <a:buNone/>
              <a:defRPr/>
            </a:lvl5pPr>
            <a:lvl6pPr indent="0" lvl="5" marL="0" rtl="0" algn="ctr">
              <a:spcBef>
                <a:spcPts val="0"/>
              </a:spcBef>
              <a:buNone/>
              <a:defRPr/>
            </a:lvl6pPr>
            <a:lvl7pPr indent="0" lvl="6" marL="0" rtl="0" algn="ctr">
              <a:spcBef>
                <a:spcPts val="0"/>
              </a:spcBef>
              <a:buNone/>
              <a:defRPr/>
            </a:lvl7pPr>
            <a:lvl8pPr indent="0" lvl="7" marL="0" rtl="0" algn="ctr">
              <a:spcBef>
                <a:spcPts val="0"/>
              </a:spcBef>
              <a:buNone/>
              <a:defRPr/>
            </a:lvl8pPr>
            <a:lvl9pPr indent="0" lvl="8" marL="0" rt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60" name="Google Shape;60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995307" y="217681"/>
            <a:ext cx="960473" cy="101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415600" y="2867800"/>
            <a:ext cx="11360700" cy="1122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415600" y="1536633"/>
            <a:ext cx="5333100" cy="455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6443200" y="1536633"/>
            <a:ext cx="5333100" cy="455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415600" y="740800"/>
            <a:ext cx="3744000" cy="10077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415600" y="1852800"/>
            <a:ext cx="3744000" cy="4239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653667" y="600200"/>
            <a:ext cx="8490300" cy="5454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9"/>
          <p:cNvSpPr txBox="1"/>
          <p:nvPr>
            <p:ph type="title"/>
          </p:nvPr>
        </p:nvSpPr>
        <p:spPr>
          <a:xfrm>
            <a:off x="354000" y="1644233"/>
            <a:ext cx="5393700" cy="19764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354000" y="3737433"/>
            <a:ext cx="5393700" cy="1646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6586000" y="965433"/>
            <a:ext cx="5115900" cy="49269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415600" y="5640767"/>
            <a:ext cx="7998300" cy="806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810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1pPr>
            <a:lvl2pPr indent="-3492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2pPr>
            <a:lvl3pPr indent="-3492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3pPr>
            <a:lvl4pPr indent="-3492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●"/>
              <a:defRPr sz="1900">
                <a:solidFill>
                  <a:schemeClr val="dk2"/>
                </a:solidFill>
              </a:defRPr>
            </a:lvl4pPr>
            <a:lvl5pPr indent="-3492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5pPr>
            <a:lvl6pPr indent="-3492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6pPr>
            <a:lvl7pPr indent="-3492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●"/>
              <a:defRPr sz="1900">
                <a:solidFill>
                  <a:schemeClr val="dk2"/>
                </a:solidFill>
              </a:defRPr>
            </a:lvl7pPr>
            <a:lvl8pPr indent="-3492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8pPr>
            <a:lvl9pPr indent="-3492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algn="r">
              <a:buNone/>
              <a:defRPr sz="1300">
                <a:solidFill>
                  <a:schemeClr val="dk2"/>
                </a:solidFill>
              </a:defRPr>
            </a:lvl1pPr>
            <a:lvl2pPr lvl="1" algn="r">
              <a:buNone/>
              <a:defRPr sz="1300">
                <a:solidFill>
                  <a:schemeClr val="dk2"/>
                </a:solidFill>
              </a:defRPr>
            </a:lvl2pPr>
            <a:lvl3pPr lvl="2" algn="r">
              <a:buNone/>
              <a:defRPr sz="1300">
                <a:solidFill>
                  <a:schemeClr val="dk2"/>
                </a:solidFill>
              </a:defRPr>
            </a:lvl3pPr>
            <a:lvl4pPr lvl="3" algn="r">
              <a:buNone/>
              <a:defRPr sz="1300">
                <a:solidFill>
                  <a:schemeClr val="dk2"/>
                </a:solidFill>
              </a:defRPr>
            </a:lvl4pPr>
            <a:lvl5pPr lvl="4" algn="r">
              <a:buNone/>
              <a:defRPr sz="1300">
                <a:solidFill>
                  <a:schemeClr val="dk2"/>
                </a:solidFill>
              </a:defRPr>
            </a:lvl5pPr>
            <a:lvl6pPr lvl="5" algn="r">
              <a:buNone/>
              <a:defRPr sz="1300">
                <a:solidFill>
                  <a:schemeClr val="dk2"/>
                </a:solidFill>
              </a:defRPr>
            </a:lvl6pPr>
            <a:lvl7pPr lvl="6" algn="r">
              <a:buNone/>
              <a:defRPr sz="1300">
                <a:solidFill>
                  <a:schemeClr val="dk2"/>
                </a:solidFill>
              </a:defRPr>
            </a:lvl7pPr>
            <a:lvl8pPr lvl="7" algn="r">
              <a:buNone/>
              <a:defRPr sz="1300">
                <a:solidFill>
                  <a:schemeClr val="dk2"/>
                </a:solidFill>
              </a:defRPr>
            </a:lvl8pPr>
            <a:lvl9pPr lvl="8" algn="r">
              <a:buNone/>
              <a:defRPr sz="13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8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2.jpg"/><Relationship Id="rId4" Type="http://schemas.openxmlformats.org/officeDocument/2006/relationships/image" Target="../media/image31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5.png"/><Relationship Id="rId4" Type="http://schemas.openxmlformats.org/officeDocument/2006/relationships/image" Target="../media/image21.png"/><Relationship Id="rId5" Type="http://schemas.openxmlformats.org/officeDocument/2006/relationships/image" Target="../media/image52.jpg"/><Relationship Id="rId6" Type="http://schemas.openxmlformats.org/officeDocument/2006/relationships/image" Target="../media/image59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1" Type="http://schemas.openxmlformats.org/officeDocument/2006/relationships/image" Target="../media/image36.jpg"/><Relationship Id="rId10" Type="http://schemas.openxmlformats.org/officeDocument/2006/relationships/image" Target="../media/image48.png"/><Relationship Id="rId13" Type="http://schemas.openxmlformats.org/officeDocument/2006/relationships/image" Target="../media/image41.png"/><Relationship Id="rId12" Type="http://schemas.openxmlformats.org/officeDocument/2006/relationships/image" Target="../media/image44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45.png"/><Relationship Id="rId15" Type="http://schemas.openxmlformats.org/officeDocument/2006/relationships/image" Target="../media/image46.jpg"/><Relationship Id="rId14" Type="http://schemas.openxmlformats.org/officeDocument/2006/relationships/image" Target="../media/image51.jpg"/><Relationship Id="rId16" Type="http://schemas.openxmlformats.org/officeDocument/2006/relationships/image" Target="../media/image53.png"/><Relationship Id="rId5" Type="http://schemas.openxmlformats.org/officeDocument/2006/relationships/image" Target="../media/image40.png"/><Relationship Id="rId6" Type="http://schemas.openxmlformats.org/officeDocument/2006/relationships/image" Target="../media/image33.png"/><Relationship Id="rId7" Type="http://schemas.openxmlformats.org/officeDocument/2006/relationships/image" Target="../media/image32.png"/><Relationship Id="rId8" Type="http://schemas.openxmlformats.org/officeDocument/2006/relationships/image" Target="../media/image37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86.jpg"/><Relationship Id="rId4" Type="http://schemas.openxmlformats.org/officeDocument/2006/relationships/image" Target="../media/image91.jpg"/><Relationship Id="rId5" Type="http://schemas.openxmlformats.org/officeDocument/2006/relationships/image" Target="../media/image87.jpg"/></Relationships>
</file>

<file path=ppt/slides/_rels/slide24.xml.rels><?xml version="1.0" encoding="UTF-8" standalone="yes"?><Relationships xmlns="http://schemas.openxmlformats.org/package/2006/relationships"><Relationship Id="rId10" Type="http://schemas.openxmlformats.org/officeDocument/2006/relationships/image" Target="../media/image63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61.png"/><Relationship Id="rId4" Type="http://schemas.openxmlformats.org/officeDocument/2006/relationships/image" Target="../media/image55.png"/><Relationship Id="rId9" Type="http://schemas.openxmlformats.org/officeDocument/2006/relationships/image" Target="../media/image65.png"/><Relationship Id="rId5" Type="http://schemas.openxmlformats.org/officeDocument/2006/relationships/image" Target="../media/image69.png"/><Relationship Id="rId6" Type="http://schemas.openxmlformats.org/officeDocument/2006/relationships/image" Target="../media/image57.png"/><Relationship Id="rId7" Type="http://schemas.openxmlformats.org/officeDocument/2006/relationships/image" Target="../media/image54.png"/><Relationship Id="rId8" Type="http://schemas.openxmlformats.org/officeDocument/2006/relationships/image" Target="../media/image6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62.png"/><Relationship Id="rId4" Type="http://schemas.openxmlformats.org/officeDocument/2006/relationships/image" Target="../media/image6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6.png"/><Relationship Id="rId4" Type="http://schemas.openxmlformats.org/officeDocument/2006/relationships/image" Target="../media/image6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0" Type="http://schemas.openxmlformats.org/officeDocument/2006/relationships/image" Target="../media/image76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64.png"/><Relationship Id="rId4" Type="http://schemas.openxmlformats.org/officeDocument/2006/relationships/image" Target="../media/image66.png"/><Relationship Id="rId9" Type="http://schemas.openxmlformats.org/officeDocument/2006/relationships/image" Target="../media/image79.png"/><Relationship Id="rId5" Type="http://schemas.openxmlformats.org/officeDocument/2006/relationships/image" Target="../media/image70.png"/><Relationship Id="rId6" Type="http://schemas.openxmlformats.org/officeDocument/2006/relationships/image" Target="../media/image71.png"/><Relationship Id="rId7" Type="http://schemas.openxmlformats.org/officeDocument/2006/relationships/image" Target="../media/image82.png"/><Relationship Id="rId8" Type="http://schemas.openxmlformats.org/officeDocument/2006/relationships/image" Target="../media/image72.png"/></Relationships>
</file>

<file path=ppt/slides/_rels/slide29.xml.rels><?xml version="1.0" encoding="UTF-8" standalone="yes"?><Relationships xmlns="http://schemas.openxmlformats.org/package/2006/relationships"><Relationship Id="rId11" Type="http://schemas.openxmlformats.org/officeDocument/2006/relationships/image" Target="../media/image83.png"/><Relationship Id="rId10" Type="http://schemas.openxmlformats.org/officeDocument/2006/relationships/image" Target="../media/image84.png"/><Relationship Id="rId13" Type="http://schemas.openxmlformats.org/officeDocument/2006/relationships/image" Target="../media/image78.jpg"/><Relationship Id="rId12" Type="http://schemas.openxmlformats.org/officeDocument/2006/relationships/image" Target="../media/image80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97.png"/><Relationship Id="rId4" Type="http://schemas.openxmlformats.org/officeDocument/2006/relationships/image" Target="../media/image75.png"/><Relationship Id="rId9" Type="http://schemas.openxmlformats.org/officeDocument/2006/relationships/image" Target="../media/image81.png"/><Relationship Id="rId5" Type="http://schemas.openxmlformats.org/officeDocument/2006/relationships/image" Target="../media/image74.png"/><Relationship Id="rId6" Type="http://schemas.openxmlformats.org/officeDocument/2006/relationships/image" Target="../media/image93.png"/><Relationship Id="rId7" Type="http://schemas.openxmlformats.org/officeDocument/2006/relationships/image" Target="../media/image73.png"/><Relationship Id="rId8" Type="http://schemas.openxmlformats.org/officeDocument/2006/relationships/image" Target="../media/image8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8.jpg"/><Relationship Id="rId4" Type="http://schemas.openxmlformats.org/officeDocument/2006/relationships/image" Target="../media/image16.jpg"/><Relationship Id="rId5" Type="http://schemas.openxmlformats.org/officeDocument/2006/relationships/image" Target="../media/image7.jpg"/><Relationship Id="rId6" Type="http://schemas.openxmlformats.org/officeDocument/2006/relationships/image" Target="../media/image2.jpg"/><Relationship Id="rId7" Type="http://schemas.openxmlformats.org/officeDocument/2006/relationships/image" Target="../media/image8.jpg"/><Relationship Id="rId8" Type="http://schemas.openxmlformats.org/officeDocument/2006/relationships/image" Target="../media/image26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89.png"/><Relationship Id="rId4" Type="http://schemas.openxmlformats.org/officeDocument/2006/relationships/image" Target="../media/image7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96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64.png"/><Relationship Id="rId4" Type="http://schemas.openxmlformats.org/officeDocument/2006/relationships/image" Target="../media/image53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92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98.png"/><Relationship Id="rId4" Type="http://schemas.openxmlformats.org/officeDocument/2006/relationships/image" Target="../media/image94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95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88.png"/><Relationship Id="rId4" Type="http://schemas.openxmlformats.org/officeDocument/2006/relationships/image" Target="../media/image90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9.xml"/><Relationship Id="rId3" Type="http://schemas.openxmlformats.org/officeDocument/2006/relationships/hyperlink" Target="https://devblogs.nvidia.com/accelerated-computing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8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jpg"/></Relationships>
</file>

<file path=ppt/slides/_rels/slide8.xml.rels><?xml version="1.0" encoding="UTF-8" standalone="yes"?><Relationships xmlns="http://schemas.openxmlformats.org/package/2006/relationships"><Relationship Id="rId11" Type="http://schemas.openxmlformats.org/officeDocument/2006/relationships/image" Target="../media/image19.png"/><Relationship Id="rId10" Type="http://schemas.openxmlformats.org/officeDocument/2006/relationships/image" Target="../media/image6.png"/><Relationship Id="rId13" Type="http://schemas.openxmlformats.org/officeDocument/2006/relationships/image" Target="../media/image29.png"/><Relationship Id="rId12" Type="http://schemas.openxmlformats.org/officeDocument/2006/relationships/image" Target="../media/image27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Relationship Id="rId4" Type="http://schemas.openxmlformats.org/officeDocument/2006/relationships/image" Target="../media/image5.png"/><Relationship Id="rId9" Type="http://schemas.openxmlformats.org/officeDocument/2006/relationships/image" Target="../media/image4.png"/><Relationship Id="rId14" Type="http://schemas.openxmlformats.org/officeDocument/2006/relationships/image" Target="../media/image24.png"/><Relationship Id="rId5" Type="http://schemas.openxmlformats.org/officeDocument/2006/relationships/image" Target="../media/image3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ctrTitle"/>
          </p:nvPr>
        </p:nvSpPr>
        <p:spPr>
          <a:xfrm>
            <a:off x="581191" y="1097280"/>
            <a:ext cx="10993500" cy="13983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40404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1" anchor="ctr" bIns="182875" lIns="274300" spcFirstLastPara="1" rIns="274300" wrap="square" tIns="1828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420"/>
              <a:buFont typeface="Teko"/>
              <a:buNone/>
            </a:pPr>
            <a:r>
              <a:rPr lang="en-IN" sz="4110">
                <a:latin typeface="Teko"/>
                <a:ea typeface="Teko"/>
                <a:cs typeface="Teko"/>
                <a:sym typeface="Teko"/>
              </a:rPr>
              <a:t>END-TO-END LEARNING FOR SELF DRIVING CARS</a:t>
            </a:r>
            <a:endParaRPr sz="4110"/>
          </a:p>
        </p:txBody>
      </p:sp>
      <p:sp>
        <p:nvSpPr>
          <p:cNvPr id="66" name="Google Shape;66;p14"/>
          <p:cNvSpPr txBox="1"/>
          <p:nvPr>
            <p:ph idx="1" type="subTitle"/>
          </p:nvPr>
        </p:nvSpPr>
        <p:spPr>
          <a:xfrm>
            <a:off x="169572" y="3381739"/>
            <a:ext cx="4970291" cy="25573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</a:pPr>
            <a:r>
              <a:rPr i="1" lang="en-IN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Vaidehi Som</a:t>
            </a:r>
            <a:endParaRPr i="1"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</a:pPr>
            <a:r>
              <a:rPr i="1" lang="en-IN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Indian Institute of Technology Jammu</a:t>
            </a:r>
            <a:endParaRPr i="1"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</a:pPr>
            <a:r>
              <a:rPr i="1" lang="en-IN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Dept of Mechanical</a:t>
            </a:r>
            <a:endParaRPr i="1"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</a:pPr>
            <a:r>
              <a:rPr i="1" lang="en-IN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Internship report</a:t>
            </a:r>
            <a:endParaRPr i="1"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7" name="Google Shape;67;p14"/>
          <p:cNvSpPr txBox="1"/>
          <p:nvPr/>
        </p:nvSpPr>
        <p:spPr>
          <a:xfrm>
            <a:off x="6911866" y="3381739"/>
            <a:ext cx="4681500" cy="13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IN" sz="16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Under the guidance of </a:t>
            </a:r>
            <a:endParaRPr b="0" i="1" sz="1600" u="none" cap="none" strike="noStrike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N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</a:t>
            </a:r>
            <a:r>
              <a:rPr b="0" i="1" lang="en-IN" sz="16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DR. </a:t>
            </a:r>
            <a:r>
              <a:rPr i="1" lang="en-IN" sz="16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VIRENDRA SINGH</a:t>
            </a:r>
            <a:r>
              <a:rPr b="0" i="1" lang="en-IN" sz="16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,</a:t>
            </a:r>
            <a:endParaRPr b="0" i="1" sz="1600" u="none" cap="none" strike="noStrike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IN" sz="14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Professor, IIT B</a:t>
            </a:r>
            <a:r>
              <a:rPr i="1" lang="en-IN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ombay, </a:t>
            </a:r>
            <a:r>
              <a:rPr b="0" i="1" lang="en-IN" sz="14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Dept. of CSE</a:t>
            </a:r>
            <a:endParaRPr b="0" i="1" sz="1400" u="none" cap="none" strike="noStrike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1" sz="1400" u="none" cap="none" strike="noStrike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3"/>
          <p:cNvSpPr txBox="1"/>
          <p:nvPr/>
        </p:nvSpPr>
        <p:spPr>
          <a:xfrm>
            <a:off x="411480" y="1889058"/>
            <a:ext cx="5120640" cy="18466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IN" sz="2400" u="sng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Convolution:</a:t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IN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Input array size = 90</a:t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IN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Kernel array size = 5</a:t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IN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Number of Filters = varies layer to layer</a:t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IN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Number of layers = Also varies based on problem. (hyperparameters)</a:t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57" name="Google Shape;157;p23"/>
          <p:cNvSpPr txBox="1"/>
          <p:nvPr/>
        </p:nvSpPr>
        <p:spPr>
          <a:xfrm>
            <a:off x="6835140" y="1889058"/>
            <a:ext cx="5120640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IN" sz="2400" u="sng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Pooling:</a:t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IN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Max pooling,  Average pooling,</a:t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IN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Reduces the size of the input, bringing out crisp features.</a:t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58" name="Google Shape;158;p23"/>
          <p:cNvSpPr txBox="1"/>
          <p:nvPr/>
        </p:nvSpPr>
        <p:spPr>
          <a:xfrm>
            <a:off x="411480" y="3908819"/>
            <a:ext cx="5120640" cy="12926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IN" sz="2400" u="sng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Activation function:</a:t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IN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Bounds the output values between range.</a:t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IN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Provides gradient to the inputs.</a:t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IN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Types -&gt; </a:t>
            </a:r>
            <a:r>
              <a:rPr i="1" lang="en-IN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sigmoid, tanh, SoftMax, ReLU</a:t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descr="A close up of a map&#10;&#10;Description generated with very high confidence" id="159" name="Google Shape;159;p23"/>
          <p:cNvPicPr preferRelativeResize="0"/>
          <p:nvPr/>
        </p:nvPicPr>
        <p:blipFill rotWithShape="1">
          <a:blip r:embed="rId3">
            <a:alphaModFix/>
          </a:blip>
          <a:srcRect b="0" l="0" r="52174" t="0"/>
          <a:stretch/>
        </p:blipFill>
        <p:spPr>
          <a:xfrm>
            <a:off x="7920421" y="3291442"/>
            <a:ext cx="2950078" cy="3099593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3"/>
          <p:cNvSpPr txBox="1"/>
          <p:nvPr>
            <p:ph idx="4294967295" type="title"/>
          </p:nvPr>
        </p:nvSpPr>
        <p:spPr>
          <a:xfrm>
            <a:off x="2231136" y="190755"/>
            <a:ext cx="7729728" cy="1188720"/>
          </a:xfrm>
          <a:prstGeom prst="rect">
            <a:avLst/>
          </a:prstGeom>
          <a:solidFill>
            <a:srgbClr val="FFFFFF"/>
          </a:solidFill>
          <a:ln cap="sq" cmpd="sng" w="31750">
            <a:solidFill>
              <a:srgbClr val="40404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Balthazar"/>
              <a:buNone/>
            </a:pPr>
            <a:r>
              <a:rPr lang="en-IN" sz="3600">
                <a:latin typeface="Balthazar"/>
                <a:ea typeface="Balthazar"/>
                <a:cs typeface="Balthazar"/>
                <a:sym typeface="Balthazar"/>
              </a:rPr>
              <a:t>LITERATURE REVIEW</a:t>
            </a:r>
            <a:endParaRPr sz="2800">
              <a:latin typeface="Balthazar"/>
              <a:ea typeface="Balthazar"/>
              <a:cs typeface="Balthazar"/>
              <a:sym typeface="Balthazar"/>
            </a:endParaRPr>
          </a:p>
        </p:txBody>
      </p:sp>
      <p:sp>
        <p:nvSpPr>
          <p:cNvPr id="161" name="Google Shape;161;p23"/>
          <p:cNvSpPr txBox="1"/>
          <p:nvPr/>
        </p:nvSpPr>
        <p:spPr>
          <a:xfrm>
            <a:off x="411480" y="5374583"/>
            <a:ext cx="5120640" cy="12926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IN" sz="2400" u="sng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Fully Connected Layer:</a:t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IN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Reshapes the convolution tensors</a:t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IN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Decision making layer</a:t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IN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Forms the output layer with activation function.</a:t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62" name="Google Shape;162;p23"/>
          <p:cNvSpPr txBox="1"/>
          <p:nvPr/>
        </p:nvSpPr>
        <p:spPr>
          <a:xfrm>
            <a:off x="2648986" y="1485123"/>
            <a:ext cx="6894028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IN" sz="2400" u="sng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Convolution Neural network</a:t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7" name="Google Shape;167;p24"/>
          <p:cNvGraphicFramePr/>
          <p:nvPr/>
        </p:nvGraphicFramePr>
        <p:xfrm>
          <a:off x="1869198" y="202882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{D6973E11-6E5E-44C6-AEE9-5201E50F508E}</a:tableStyleId>
              </a:tblPr>
              <a:tblGrid>
                <a:gridCol w="4226800"/>
                <a:gridCol w="4226800"/>
              </a:tblGrid>
              <a:tr h="4367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u="none" cap="none" strike="noStrike"/>
                        <a:t>Neural Networks 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u="none" cap="none" strike="noStrike"/>
                        <a:t>Convolution neural Networks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</a:tr>
              <a:tr h="7563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IN" sz="1800" u="none" cap="none" strike="noStrike"/>
                        <a:t>Can perform both Supervised and Unsupervised Learning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IN" sz="1800" u="none" cap="none" strike="noStrike"/>
                        <a:t>Can perform both Supervised and Unsupervised Learning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</a:tr>
              <a:tr h="7563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u="none" cap="none" strike="noStrike"/>
                        <a:t>Inputs are shuffled along the layers 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/>
                        <a:t>Inputs adjacency is preserved along the layers.</a:t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14046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4367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/>
                        <a:t>Less computational complexity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/>
                        <a:t>Computationally more complex</a:t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4367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/>
                        <a:t>Large networks are time consuming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/>
                        <a:t>Comparatively more time consuming</a:t>
                      </a:r>
                      <a:endParaRPr sz="1800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sp>
        <p:nvSpPr>
          <p:cNvPr id="168" name="Google Shape;168;p24"/>
          <p:cNvSpPr txBox="1"/>
          <p:nvPr>
            <p:ph idx="4294967295" type="title"/>
          </p:nvPr>
        </p:nvSpPr>
        <p:spPr>
          <a:xfrm>
            <a:off x="2230438" y="322263"/>
            <a:ext cx="7731125" cy="1189037"/>
          </a:xfrm>
          <a:prstGeom prst="rect">
            <a:avLst/>
          </a:prstGeom>
          <a:solidFill>
            <a:srgbClr val="FFFFFF"/>
          </a:solidFill>
          <a:ln cap="sq" cmpd="sng" w="31750">
            <a:solidFill>
              <a:srgbClr val="40404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Balthazar"/>
              <a:buNone/>
            </a:pPr>
            <a:r>
              <a:rPr lang="en-IN" sz="3600">
                <a:latin typeface="Balthazar"/>
                <a:ea typeface="Balthazar"/>
                <a:cs typeface="Balthazar"/>
                <a:sym typeface="Balthazar"/>
              </a:rPr>
              <a:t>LITERATURE REVIEW</a:t>
            </a:r>
            <a:endParaRPr sz="2800">
              <a:latin typeface="Balthazar"/>
              <a:ea typeface="Balthazar"/>
              <a:cs typeface="Balthazar"/>
              <a:sym typeface="Balthazar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5"/>
          <p:cNvSpPr txBox="1"/>
          <p:nvPr>
            <p:ph idx="4294967295" type="title"/>
          </p:nvPr>
        </p:nvSpPr>
        <p:spPr>
          <a:xfrm>
            <a:off x="2132728" y="231206"/>
            <a:ext cx="7729728" cy="1188720"/>
          </a:xfrm>
          <a:prstGeom prst="rect">
            <a:avLst/>
          </a:prstGeom>
          <a:solidFill>
            <a:srgbClr val="FFFFFF"/>
          </a:solidFill>
          <a:ln cap="sq" cmpd="sng" w="31750">
            <a:solidFill>
              <a:srgbClr val="40404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Balthazar"/>
              <a:buNone/>
            </a:pPr>
            <a:r>
              <a:rPr lang="en-IN" sz="3600">
                <a:latin typeface="Balthazar"/>
                <a:ea typeface="Balthazar"/>
                <a:cs typeface="Balthazar"/>
                <a:sym typeface="Balthazar"/>
              </a:rPr>
              <a:t>LITERATURE REVIEW</a:t>
            </a:r>
            <a:endParaRPr sz="2800">
              <a:latin typeface="Balthazar"/>
              <a:ea typeface="Balthazar"/>
              <a:cs typeface="Balthazar"/>
              <a:sym typeface="Balthazar"/>
            </a:endParaRPr>
          </a:p>
        </p:txBody>
      </p:sp>
      <p:sp>
        <p:nvSpPr>
          <p:cNvPr id="174" name="Google Shape;174;p25"/>
          <p:cNvSpPr txBox="1"/>
          <p:nvPr/>
        </p:nvSpPr>
        <p:spPr>
          <a:xfrm>
            <a:off x="581191" y="1696720"/>
            <a:ext cx="6521973" cy="18453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aseline="30000" i="1" lang="en-IN" sz="2400" u="sng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4</a:t>
            </a:r>
            <a:r>
              <a:rPr i="1" lang="en-IN" sz="2400" u="sng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Deep Learning for Automated Driving:</a:t>
            </a:r>
            <a:endParaRPr i="1" sz="2400" u="sng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IN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Addresses 2 detection problem: Vehicle and Lane</a:t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IN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Uses MATLAB’s deep learning and GPU acceleration modules.</a:t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IN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Uses a convolution neural network for learning both tasks.</a:t>
            </a:r>
            <a:endParaRPr sz="24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75" name="Google Shape;175;p25"/>
          <p:cNvSpPr txBox="1"/>
          <p:nvPr/>
        </p:nvSpPr>
        <p:spPr>
          <a:xfrm>
            <a:off x="581192" y="3871595"/>
            <a:ext cx="8402788" cy="20300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aseline="30000" i="1" lang="en-IN" sz="2400" u="sng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1</a:t>
            </a:r>
            <a:r>
              <a:rPr i="1" lang="en-IN" sz="2400" u="sng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ALVINN: An Autonomous Land Vehicle in a Neural Network:</a:t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IN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3 layer backpropagation neural network for road following.</a:t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IN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Uses camera and laser range finder as inputs</a:t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IN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Trained using simulated road images.</a:t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descr="A truck is parked on the side of a building&#10;&#10;Description generated with high confidence" id="176" name="Google Shape;176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06945" y="5055870"/>
            <a:ext cx="4791710" cy="16440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6"/>
          <p:cNvSpPr txBox="1"/>
          <p:nvPr>
            <p:ph idx="4294967295" type="title"/>
          </p:nvPr>
        </p:nvSpPr>
        <p:spPr>
          <a:xfrm>
            <a:off x="2231136" y="247557"/>
            <a:ext cx="7729728" cy="1188720"/>
          </a:xfrm>
          <a:prstGeom prst="rect">
            <a:avLst/>
          </a:prstGeom>
          <a:solidFill>
            <a:srgbClr val="FFFFFF"/>
          </a:solidFill>
          <a:ln cap="sq" cmpd="sng" w="31750">
            <a:solidFill>
              <a:srgbClr val="40404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Balthazar"/>
              <a:buNone/>
            </a:pPr>
            <a:r>
              <a:rPr lang="en-IN" sz="3600">
                <a:latin typeface="Balthazar"/>
                <a:ea typeface="Balthazar"/>
                <a:cs typeface="Balthazar"/>
                <a:sym typeface="Balthazar"/>
              </a:rPr>
              <a:t>LITERATURE REVIEW</a:t>
            </a:r>
            <a:endParaRPr sz="2800">
              <a:latin typeface="Balthazar"/>
              <a:ea typeface="Balthazar"/>
              <a:cs typeface="Balthazar"/>
              <a:sym typeface="Balthazar"/>
            </a:endParaRPr>
          </a:p>
        </p:txBody>
      </p:sp>
      <p:sp>
        <p:nvSpPr>
          <p:cNvPr id="182" name="Google Shape;182;p26"/>
          <p:cNvSpPr txBox="1"/>
          <p:nvPr/>
        </p:nvSpPr>
        <p:spPr>
          <a:xfrm>
            <a:off x="331002" y="1633793"/>
            <a:ext cx="8402788" cy="22148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aseline="30000" i="1" lang="en-IN" sz="2400" u="sng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13</a:t>
            </a:r>
            <a:r>
              <a:rPr i="1" lang="en-IN" sz="2400" u="sng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LiDAR- based road and road-edge detection:</a:t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IN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Uses only LiDAR range data as input.</a:t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IN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Pre-processing of LiDAR data to form elevation maps and line representation of ground plane.</a:t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IN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Trains the classifier using SVM.</a:t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2286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descr="A close up of a sign&#10;&#10;Description generated with high confidence" id="183" name="Google Shape;183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64082" y="3288804"/>
            <a:ext cx="8063533" cy="13309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7"/>
          <p:cNvSpPr txBox="1"/>
          <p:nvPr>
            <p:ph idx="4294967295" type="title"/>
          </p:nvPr>
        </p:nvSpPr>
        <p:spPr>
          <a:xfrm>
            <a:off x="2231136" y="209113"/>
            <a:ext cx="7729728" cy="1188720"/>
          </a:xfrm>
          <a:prstGeom prst="rect">
            <a:avLst/>
          </a:prstGeom>
          <a:solidFill>
            <a:srgbClr val="FFFFFF"/>
          </a:solidFill>
          <a:ln cap="sq" cmpd="sng" w="31750">
            <a:solidFill>
              <a:srgbClr val="40404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Balthazar"/>
              <a:buNone/>
            </a:pPr>
            <a:r>
              <a:rPr lang="en-IN" sz="3600">
                <a:latin typeface="Balthazar"/>
                <a:ea typeface="Balthazar"/>
                <a:cs typeface="Balthazar"/>
                <a:sym typeface="Balthazar"/>
              </a:rPr>
              <a:t>LITERATURE REVIEW</a:t>
            </a:r>
            <a:endParaRPr sz="2800">
              <a:latin typeface="Balthazar"/>
              <a:ea typeface="Balthazar"/>
              <a:cs typeface="Balthazar"/>
              <a:sym typeface="Balthazar"/>
            </a:endParaRPr>
          </a:p>
        </p:txBody>
      </p:sp>
      <p:sp>
        <p:nvSpPr>
          <p:cNvPr id="189" name="Google Shape;189;p27"/>
          <p:cNvSpPr txBox="1"/>
          <p:nvPr/>
        </p:nvSpPr>
        <p:spPr>
          <a:xfrm>
            <a:off x="377357" y="1566545"/>
            <a:ext cx="6894028" cy="27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aseline="30000" i="1" lang="en-IN" sz="2400" u="sng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8</a:t>
            </a:r>
            <a:r>
              <a:rPr i="1" lang="en-IN" sz="2400" u="sng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End to End learning for Self-Driving cars:</a:t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IN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Uses 3 mounted cameras.</a:t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IN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Inputs raw image data from 3 cameras and outputs steering angle.</a:t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IN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Trained by a human driver, who provides steering angles as training signals.</a:t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IN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CNN for classification </a:t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IN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Backpropagation for Weight adjustment</a:t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descr="A screenshot of a cell phone&#10;&#10;Description generated with very high confidence" id="190" name="Google Shape;190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87148" y="3332649"/>
            <a:ext cx="6423660" cy="2951068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7"/>
          <p:cNvSpPr txBox="1"/>
          <p:nvPr/>
        </p:nvSpPr>
        <p:spPr>
          <a:xfrm>
            <a:off x="6477170" y="6283288"/>
            <a:ext cx="384361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IN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Schematic of DAVE 2 </a:t>
            </a:r>
            <a:endParaRPr i="1"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8"/>
          <p:cNvSpPr txBox="1"/>
          <p:nvPr>
            <p:ph idx="4294967295" type="title"/>
          </p:nvPr>
        </p:nvSpPr>
        <p:spPr>
          <a:xfrm>
            <a:off x="2231136" y="235822"/>
            <a:ext cx="7729728" cy="1188720"/>
          </a:xfrm>
          <a:prstGeom prst="rect">
            <a:avLst/>
          </a:prstGeom>
          <a:solidFill>
            <a:srgbClr val="FFFFFF"/>
          </a:solidFill>
          <a:ln cap="sq" cmpd="sng" w="31750">
            <a:solidFill>
              <a:srgbClr val="40404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Balthazar"/>
              <a:buNone/>
            </a:pPr>
            <a:r>
              <a:rPr lang="en-IN" sz="3600">
                <a:latin typeface="Balthazar"/>
                <a:ea typeface="Balthazar"/>
                <a:cs typeface="Balthazar"/>
                <a:sym typeface="Balthazar"/>
              </a:rPr>
              <a:t>LITERATURE REVIEW</a:t>
            </a:r>
            <a:endParaRPr sz="2800">
              <a:latin typeface="Balthazar"/>
              <a:ea typeface="Balthazar"/>
              <a:cs typeface="Balthazar"/>
              <a:sym typeface="Balthazar"/>
            </a:endParaRPr>
          </a:p>
        </p:txBody>
      </p:sp>
      <p:sp>
        <p:nvSpPr>
          <p:cNvPr id="197" name="Google Shape;197;p28"/>
          <p:cNvSpPr txBox="1"/>
          <p:nvPr/>
        </p:nvSpPr>
        <p:spPr>
          <a:xfrm>
            <a:off x="621030" y="1784985"/>
            <a:ext cx="3777615" cy="4603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IN" sz="2400" u="sng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End to End learning:</a:t>
            </a:r>
            <a:endParaRPr sz="24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98" name="Google Shape;198;p28"/>
          <p:cNvSpPr txBox="1"/>
          <p:nvPr/>
        </p:nvSpPr>
        <p:spPr>
          <a:xfrm>
            <a:off x="620949" y="2320627"/>
            <a:ext cx="9528313" cy="2584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IN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Variant of deep learning for complete input to output mapping.</a:t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IN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Learns complex representation of the system, without decomposing them into independent modules.</a:t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IN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Uses gradient descent methods to guide a random initial state to a highly non-trivial solution.</a:t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IN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Amount of training data increases exponentially with the number of modules used.</a:t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IN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Every learning step is directed to the final output, by the overall objective function.</a:t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IN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Optimization is based on variants of Stochastic Gradient Descent methods.</a:t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99" name="Google Shape;199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37961" y="4966266"/>
            <a:ext cx="6468378" cy="114316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8"/>
          <p:cNvSpPr txBox="1"/>
          <p:nvPr/>
        </p:nvSpPr>
        <p:spPr>
          <a:xfrm>
            <a:off x="621030" y="6169660"/>
            <a:ext cx="10565130" cy="6451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“Dave” - DARPA’s seedling project, - Yann LeCun and Urs Muller, uses this model for end-to-end learning</a:t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9"/>
          <p:cNvSpPr txBox="1"/>
          <p:nvPr>
            <p:ph idx="4294967295" type="body"/>
          </p:nvPr>
        </p:nvSpPr>
        <p:spPr>
          <a:xfrm>
            <a:off x="2231136" y="2638044"/>
            <a:ext cx="7729728" cy="38429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-22860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IN">
                <a:latin typeface="Times New Roman"/>
                <a:ea typeface="Times New Roman"/>
                <a:cs typeface="Times New Roman"/>
                <a:sym typeface="Times New Roman"/>
              </a:rPr>
              <a:t>Implementation of End-to-End learning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28600" lvl="1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○"/>
            </a:pPr>
            <a:r>
              <a:rPr lang="en-IN">
                <a:latin typeface="Times New Roman"/>
                <a:ea typeface="Times New Roman"/>
                <a:cs typeface="Times New Roman"/>
                <a:sym typeface="Times New Roman"/>
              </a:rPr>
              <a:t>Neural Net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28600" lvl="1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○"/>
            </a:pPr>
            <a:r>
              <a:rPr lang="en-IN">
                <a:latin typeface="Times New Roman"/>
                <a:ea typeface="Times New Roman"/>
                <a:cs typeface="Times New Roman"/>
                <a:sym typeface="Times New Roman"/>
              </a:rPr>
              <a:t>Convolution Neural networks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28600" lvl="1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○"/>
            </a:pPr>
            <a:r>
              <a:rPr lang="en-IN">
                <a:latin typeface="Times New Roman"/>
                <a:ea typeface="Times New Roman"/>
                <a:cs typeface="Times New Roman"/>
                <a:sym typeface="Times New Roman"/>
              </a:rPr>
              <a:t>Training the network (Data?)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286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IN">
                <a:latin typeface="Times New Roman"/>
                <a:ea typeface="Times New Roman"/>
                <a:cs typeface="Times New Roman"/>
                <a:sym typeface="Times New Roman"/>
              </a:rPr>
              <a:t>Designing a 1D-distance acquisition sensor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286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IN">
                <a:latin typeface="Times New Roman"/>
                <a:ea typeface="Times New Roman"/>
                <a:cs typeface="Times New Roman"/>
                <a:sym typeface="Times New Roman"/>
              </a:rPr>
              <a:t>Designing a robot for driving data.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286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IN">
                <a:latin typeface="Times New Roman"/>
                <a:ea typeface="Times New Roman"/>
                <a:cs typeface="Times New Roman"/>
                <a:sym typeface="Times New Roman"/>
              </a:rPr>
              <a:t>Training the network on data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28600" lvl="1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○"/>
            </a:pPr>
            <a:r>
              <a:rPr lang="en-IN">
                <a:latin typeface="Times New Roman"/>
                <a:ea typeface="Times New Roman"/>
                <a:cs typeface="Times New Roman"/>
                <a:sym typeface="Times New Roman"/>
              </a:rPr>
              <a:t>Direction classification using Distance acquisition sensor data for object avoidance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28600" lvl="1" marL="457200" rtl="0" algn="l">
              <a:lnSpc>
                <a:spcPct val="100000"/>
              </a:lnSpc>
              <a:spcBef>
                <a:spcPts val="1000"/>
              </a:spcBef>
              <a:spcAft>
                <a:spcPts val="1600"/>
              </a:spcAft>
              <a:buSzPts val="1600"/>
              <a:buChar char="○"/>
            </a:pPr>
            <a:r>
              <a:rPr lang="en-IN">
                <a:latin typeface="Times New Roman"/>
                <a:ea typeface="Times New Roman"/>
                <a:cs typeface="Times New Roman"/>
                <a:sym typeface="Times New Roman"/>
              </a:rPr>
              <a:t>Actuator data prediction using Images for path following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6" name="Google Shape;206;p29"/>
          <p:cNvSpPr txBox="1"/>
          <p:nvPr>
            <p:ph idx="4294967295" type="title"/>
          </p:nvPr>
        </p:nvSpPr>
        <p:spPr>
          <a:xfrm>
            <a:off x="2231136" y="222570"/>
            <a:ext cx="7729728" cy="1188720"/>
          </a:xfrm>
          <a:prstGeom prst="rect">
            <a:avLst/>
          </a:prstGeom>
          <a:solidFill>
            <a:srgbClr val="FFFFFF"/>
          </a:solidFill>
          <a:ln cap="sq" cmpd="sng" w="31750">
            <a:solidFill>
              <a:srgbClr val="40404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Balthazar"/>
              <a:buNone/>
            </a:pPr>
            <a:r>
              <a:rPr lang="en-IN" sz="3600">
                <a:latin typeface="Balthazar"/>
                <a:ea typeface="Balthazar"/>
                <a:cs typeface="Balthazar"/>
                <a:sym typeface="Balthazar"/>
              </a:rPr>
              <a:t>PROPOSED WORK</a:t>
            </a:r>
            <a:endParaRPr sz="2800">
              <a:latin typeface="Balthazar"/>
              <a:ea typeface="Balthazar"/>
              <a:cs typeface="Balthazar"/>
              <a:sym typeface="Balthazar"/>
            </a:endParaRPr>
          </a:p>
        </p:txBody>
      </p:sp>
      <p:sp>
        <p:nvSpPr>
          <p:cNvPr id="207" name="Google Shape;207;p29"/>
          <p:cNvSpPr txBox="1"/>
          <p:nvPr/>
        </p:nvSpPr>
        <p:spPr>
          <a:xfrm>
            <a:off x="3535680" y="1641779"/>
            <a:ext cx="512064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IN" sz="2400" u="sng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Progress of Project</a:t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0"/>
          <p:cNvSpPr txBox="1"/>
          <p:nvPr>
            <p:ph idx="4294967295" type="title"/>
          </p:nvPr>
        </p:nvSpPr>
        <p:spPr>
          <a:xfrm>
            <a:off x="2231136" y="290923"/>
            <a:ext cx="7729728" cy="1188720"/>
          </a:xfrm>
          <a:prstGeom prst="rect">
            <a:avLst/>
          </a:prstGeom>
          <a:solidFill>
            <a:srgbClr val="FFFFFF"/>
          </a:solidFill>
          <a:ln cap="sq" cmpd="sng" w="31750">
            <a:solidFill>
              <a:srgbClr val="40404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Balthazar"/>
              <a:buNone/>
            </a:pPr>
            <a:r>
              <a:rPr lang="en-IN" sz="3600">
                <a:latin typeface="Balthazar"/>
                <a:ea typeface="Balthazar"/>
                <a:cs typeface="Balthazar"/>
                <a:sym typeface="Balthazar"/>
              </a:rPr>
              <a:t>PROPOSED WORK</a:t>
            </a:r>
            <a:endParaRPr sz="2800">
              <a:latin typeface="Balthazar"/>
              <a:ea typeface="Balthazar"/>
              <a:cs typeface="Balthazar"/>
              <a:sym typeface="Balthazar"/>
            </a:endParaRPr>
          </a:p>
        </p:txBody>
      </p:sp>
      <p:sp>
        <p:nvSpPr>
          <p:cNvPr id="213" name="Google Shape;213;p30"/>
          <p:cNvSpPr txBox="1"/>
          <p:nvPr>
            <p:ph idx="4294967295" type="body"/>
          </p:nvPr>
        </p:nvSpPr>
        <p:spPr>
          <a:xfrm>
            <a:off x="1853505" y="2108655"/>
            <a:ext cx="8484990" cy="392903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IN"/>
              <a:t>Neural networks And Convolutional neural networks:</a:t>
            </a:r>
            <a:endParaRPr/>
          </a:p>
          <a:p>
            <a:pPr indent="-228600" lvl="1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○"/>
            </a:pPr>
            <a:r>
              <a:rPr lang="en-IN"/>
              <a:t>Both are state-of-the-art self learning mathematical model</a:t>
            </a:r>
            <a:endParaRPr/>
          </a:p>
          <a:p>
            <a:pPr indent="-228600" lvl="1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○"/>
            </a:pPr>
            <a:r>
              <a:rPr lang="en-IN"/>
              <a:t>Can be used for both classification and regression tasks</a:t>
            </a:r>
            <a:endParaRPr/>
          </a:p>
          <a:p>
            <a:pPr indent="-228600" lvl="1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○"/>
            </a:pPr>
            <a:r>
              <a:rPr lang="en-IN"/>
              <a:t>Consists of hidden layers, containing large number of neurons</a:t>
            </a:r>
            <a:endParaRPr/>
          </a:p>
          <a:p>
            <a:pPr indent="-228600" lvl="1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○"/>
            </a:pPr>
            <a:r>
              <a:rPr lang="en-IN"/>
              <a:t>Both models can perform on gradient based optimizers</a:t>
            </a:r>
            <a:endParaRPr/>
          </a:p>
          <a:p>
            <a:pPr indent="-228600" lvl="1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○"/>
            </a:pPr>
            <a:r>
              <a:rPr lang="en-IN"/>
              <a:t>Hyperparameters are : number of layers (pooling and fully-connected), number of neurons in each layer, optimizer, loss function, activation function, kernel size and strides ( for convolutionalNN).</a:t>
            </a:r>
            <a:endParaRPr/>
          </a:p>
          <a:p>
            <a:pPr indent="-228600" lvl="1" marL="457200" rtl="0" algn="l">
              <a:lnSpc>
                <a:spcPct val="100000"/>
              </a:lnSpc>
              <a:spcBef>
                <a:spcPts val="1000"/>
              </a:spcBef>
              <a:spcAft>
                <a:spcPts val="1600"/>
              </a:spcAft>
              <a:buSzPts val="1600"/>
              <a:buChar char="○"/>
            </a:pPr>
            <a:r>
              <a:rPr lang="en-IN"/>
              <a:t>Also known as deep learning algorithms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1"/>
          <p:cNvSpPr txBox="1"/>
          <p:nvPr>
            <p:ph idx="4294967295" type="title"/>
          </p:nvPr>
        </p:nvSpPr>
        <p:spPr>
          <a:xfrm>
            <a:off x="2231136" y="335940"/>
            <a:ext cx="7729728" cy="1188720"/>
          </a:xfrm>
          <a:prstGeom prst="rect">
            <a:avLst/>
          </a:prstGeom>
          <a:solidFill>
            <a:srgbClr val="FFFFFF"/>
          </a:solidFill>
          <a:ln cap="sq" cmpd="sng" w="31750">
            <a:solidFill>
              <a:srgbClr val="40404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Balthazar"/>
              <a:buNone/>
            </a:pPr>
            <a:r>
              <a:rPr lang="en-IN" sz="3600">
                <a:latin typeface="Balthazar"/>
                <a:ea typeface="Balthazar"/>
                <a:cs typeface="Balthazar"/>
                <a:sym typeface="Balthazar"/>
              </a:rPr>
              <a:t>PROPOSED WORK</a:t>
            </a:r>
            <a:endParaRPr sz="2800">
              <a:latin typeface="Balthazar"/>
              <a:ea typeface="Balthazar"/>
              <a:cs typeface="Balthazar"/>
              <a:sym typeface="Balthazar"/>
            </a:endParaRPr>
          </a:p>
        </p:txBody>
      </p:sp>
      <p:sp>
        <p:nvSpPr>
          <p:cNvPr id="219" name="Google Shape;219;p31"/>
          <p:cNvSpPr txBox="1"/>
          <p:nvPr/>
        </p:nvSpPr>
        <p:spPr>
          <a:xfrm>
            <a:off x="2648986" y="1590841"/>
            <a:ext cx="6894028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IN" sz="2400" u="sng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End-to-End learning:</a:t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grpSp>
        <p:nvGrpSpPr>
          <p:cNvPr id="220" name="Google Shape;220;p31"/>
          <p:cNvGrpSpPr/>
          <p:nvPr/>
        </p:nvGrpSpPr>
        <p:grpSpPr>
          <a:xfrm>
            <a:off x="7500359" y="2764566"/>
            <a:ext cx="1152940" cy="619539"/>
            <a:chOff x="357808" y="2809461"/>
            <a:chExt cx="1152940" cy="619539"/>
          </a:xfrm>
        </p:grpSpPr>
        <p:sp>
          <p:nvSpPr>
            <p:cNvPr id="221" name="Google Shape;221;p31"/>
            <p:cNvSpPr/>
            <p:nvPr/>
          </p:nvSpPr>
          <p:spPr>
            <a:xfrm>
              <a:off x="357809" y="2809461"/>
              <a:ext cx="1152939" cy="619539"/>
            </a:xfrm>
            <a:prstGeom prst="rect">
              <a:avLst/>
            </a:prstGeom>
            <a:noFill/>
            <a:ln cap="flat" cmpd="sng" w="28575">
              <a:solidFill>
                <a:srgbClr val="0070C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22" name="Google Shape;222;p31"/>
            <p:cNvSpPr txBox="1"/>
            <p:nvPr/>
          </p:nvSpPr>
          <p:spPr>
            <a:xfrm>
              <a:off x="357808" y="2934564"/>
              <a:ext cx="1152939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1400">
                  <a:solidFill>
                    <a:schemeClr val="dk1"/>
                  </a:solidFill>
                  <a:latin typeface="Gill Sans"/>
                  <a:ea typeface="Gill Sans"/>
                  <a:cs typeface="Gill Sans"/>
                  <a:sym typeface="Gill Sans"/>
                </a:rPr>
                <a:t>Sensors</a:t>
              </a:r>
              <a:endParaRPr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grpSp>
        <p:nvGrpSpPr>
          <p:cNvPr id="223" name="Google Shape;223;p31"/>
          <p:cNvGrpSpPr/>
          <p:nvPr/>
        </p:nvGrpSpPr>
        <p:grpSpPr>
          <a:xfrm>
            <a:off x="9770183" y="3235923"/>
            <a:ext cx="1867922" cy="2612497"/>
            <a:chOff x="357809" y="2809461"/>
            <a:chExt cx="1152939" cy="619539"/>
          </a:xfrm>
        </p:grpSpPr>
        <p:sp>
          <p:nvSpPr>
            <p:cNvPr id="224" name="Google Shape;224;p31"/>
            <p:cNvSpPr/>
            <p:nvPr/>
          </p:nvSpPr>
          <p:spPr>
            <a:xfrm>
              <a:off x="357809" y="2809461"/>
              <a:ext cx="1152939" cy="619539"/>
            </a:xfrm>
            <a:prstGeom prst="rect">
              <a:avLst/>
            </a:prstGeom>
            <a:solidFill>
              <a:srgbClr val="FBD9A3"/>
            </a:solidFill>
            <a:ln cap="flat" cmpd="sng" w="28575">
              <a:solidFill>
                <a:srgbClr val="0070C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25" name="Google Shape;225;p31"/>
            <p:cNvSpPr txBox="1"/>
            <p:nvPr/>
          </p:nvSpPr>
          <p:spPr>
            <a:xfrm>
              <a:off x="392586" y="2981796"/>
              <a:ext cx="1083778" cy="218963"/>
            </a:xfrm>
            <a:prstGeom prst="rect">
              <a:avLst/>
            </a:prstGeom>
            <a:solidFill>
              <a:srgbClr val="FBD9A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1800">
                  <a:solidFill>
                    <a:schemeClr val="dk1"/>
                  </a:solidFill>
                  <a:latin typeface="Gill Sans"/>
                  <a:ea typeface="Gill Sans"/>
                  <a:cs typeface="Gill Sans"/>
                  <a:sym typeface="Gill Sans"/>
                </a:rPr>
                <a:t>Deep Convolutional Neural Network</a:t>
              </a:r>
              <a:endParaRPr sz="24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grpSp>
        <p:nvGrpSpPr>
          <p:cNvPr id="226" name="Google Shape;226;p31"/>
          <p:cNvGrpSpPr/>
          <p:nvPr/>
        </p:nvGrpSpPr>
        <p:grpSpPr>
          <a:xfrm>
            <a:off x="7500358" y="5863917"/>
            <a:ext cx="1152940" cy="619539"/>
            <a:chOff x="357808" y="2809461"/>
            <a:chExt cx="1152940" cy="619539"/>
          </a:xfrm>
        </p:grpSpPr>
        <p:sp>
          <p:nvSpPr>
            <p:cNvPr id="227" name="Google Shape;227;p31"/>
            <p:cNvSpPr/>
            <p:nvPr/>
          </p:nvSpPr>
          <p:spPr>
            <a:xfrm>
              <a:off x="357809" y="2809461"/>
              <a:ext cx="1152939" cy="619539"/>
            </a:xfrm>
            <a:prstGeom prst="rect">
              <a:avLst/>
            </a:prstGeom>
            <a:noFill/>
            <a:ln cap="flat" cmpd="sng" w="28575">
              <a:solidFill>
                <a:srgbClr val="0070C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28" name="Google Shape;228;p31"/>
            <p:cNvSpPr txBox="1"/>
            <p:nvPr/>
          </p:nvSpPr>
          <p:spPr>
            <a:xfrm>
              <a:off x="357808" y="2934564"/>
              <a:ext cx="1152939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1400">
                  <a:solidFill>
                    <a:schemeClr val="dk1"/>
                  </a:solidFill>
                  <a:latin typeface="Gill Sans"/>
                  <a:ea typeface="Gill Sans"/>
                  <a:cs typeface="Gill Sans"/>
                  <a:sym typeface="Gill Sans"/>
                </a:rPr>
                <a:t>Actuation</a:t>
              </a:r>
              <a:endParaRPr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cxnSp>
        <p:nvCxnSpPr>
          <p:cNvPr id="229" name="Google Shape;229;p31"/>
          <p:cNvCxnSpPr>
            <a:stCxn id="221" idx="3"/>
            <a:endCxn id="224" idx="0"/>
          </p:cNvCxnSpPr>
          <p:nvPr/>
        </p:nvCxnSpPr>
        <p:spPr>
          <a:xfrm>
            <a:off x="8653299" y="3074336"/>
            <a:ext cx="2050800" cy="161700"/>
          </a:xfrm>
          <a:prstGeom prst="bentConnector2">
            <a:avLst/>
          </a:prstGeom>
          <a:noFill/>
          <a:ln cap="flat" cmpd="sng" w="28575">
            <a:solidFill>
              <a:srgbClr val="00B05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30" name="Google Shape;230;p31"/>
          <p:cNvCxnSpPr>
            <a:stCxn id="224" idx="2"/>
            <a:endCxn id="228" idx="3"/>
          </p:cNvCxnSpPr>
          <p:nvPr/>
        </p:nvCxnSpPr>
        <p:spPr>
          <a:xfrm rot="5400000">
            <a:off x="9531444" y="4970320"/>
            <a:ext cx="294600" cy="2050800"/>
          </a:xfrm>
          <a:prstGeom prst="bentConnector2">
            <a:avLst/>
          </a:prstGeom>
          <a:noFill/>
          <a:ln cap="flat" cmpd="sng" w="28575">
            <a:solidFill>
              <a:srgbClr val="00B05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31" name="Google Shape;231;p31"/>
          <p:cNvSpPr txBox="1"/>
          <p:nvPr/>
        </p:nvSpPr>
        <p:spPr>
          <a:xfrm>
            <a:off x="629676" y="4648091"/>
            <a:ext cx="6021491" cy="14763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End-to-End Approach</a:t>
            </a:r>
            <a:endParaRPr b="1"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IN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Learns to steer by observing a human driving pattern</a:t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IN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No hand-crafted rules.</a:t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IN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No labelling of objects</a:t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32" name="Google Shape;232;p31"/>
          <p:cNvSpPr txBox="1"/>
          <p:nvPr/>
        </p:nvSpPr>
        <p:spPr>
          <a:xfrm>
            <a:off x="629676" y="2554389"/>
            <a:ext cx="5936721" cy="17532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Traditional Approach</a:t>
            </a:r>
            <a:endParaRPr b="1"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IN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Developing image and different sensor feature extractors.</a:t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IN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Hand labelling a large set of object on the road.</a:t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IN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Decisions made of hand-crafted rules</a:t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2"/>
          <p:cNvSpPr txBox="1"/>
          <p:nvPr>
            <p:ph idx="4294967295" type="title"/>
          </p:nvPr>
        </p:nvSpPr>
        <p:spPr>
          <a:xfrm>
            <a:off x="2231136" y="345613"/>
            <a:ext cx="7729728" cy="1188720"/>
          </a:xfrm>
          <a:prstGeom prst="rect">
            <a:avLst/>
          </a:prstGeom>
          <a:solidFill>
            <a:srgbClr val="FFFFFF"/>
          </a:solidFill>
          <a:ln cap="sq" cmpd="sng" w="31750">
            <a:solidFill>
              <a:srgbClr val="40404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Balthazar"/>
              <a:buNone/>
            </a:pPr>
            <a:r>
              <a:rPr lang="en-IN" sz="3600">
                <a:latin typeface="Balthazar"/>
                <a:ea typeface="Balthazar"/>
                <a:cs typeface="Balthazar"/>
                <a:sym typeface="Balthazar"/>
              </a:rPr>
              <a:t>PROPOSED WORK</a:t>
            </a:r>
            <a:endParaRPr sz="2800">
              <a:latin typeface="Balthazar"/>
              <a:ea typeface="Balthazar"/>
              <a:cs typeface="Balthazar"/>
              <a:sym typeface="Balthazar"/>
            </a:endParaRPr>
          </a:p>
        </p:txBody>
      </p:sp>
      <p:sp>
        <p:nvSpPr>
          <p:cNvPr id="238" name="Google Shape;238;p32"/>
          <p:cNvSpPr txBox="1"/>
          <p:nvPr/>
        </p:nvSpPr>
        <p:spPr>
          <a:xfrm>
            <a:off x="2648986" y="1715956"/>
            <a:ext cx="6894028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IN" sz="2400" u="sng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Component Overview:</a:t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39" name="Google Shape;239;p32"/>
          <p:cNvSpPr txBox="1"/>
          <p:nvPr/>
        </p:nvSpPr>
        <p:spPr>
          <a:xfrm>
            <a:off x="581192" y="2187390"/>
            <a:ext cx="6894028" cy="1383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IN" sz="2000" u="sng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Ultrasonic Sensor:</a:t>
            </a:r>
            <a:endParaRPr sz="16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IN" sz="16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Uses sound wave to measure distance.</a:t>
            </a:r>
            <a:endParaRPr sz="16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IN" sz="16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Min – Max range -&gt; 0.02m – 4m</a:t>
            </a:r>
            <a:endParaRPr sz="16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IN" sz="16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Affected by temperature and humidity of the air. </a:t>
            </a:r>
            <a:endParaRPr sz="16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40" name="Google Shape;240;p32"/>
          <p:cNvSpPr txBox="1"/>
          <p:nvPr/>
        </p:nvSpPr>
        <p:spPr>
          <a:xfrm>
            <a:off x="6492240" y="2187390"/>
            <a:ext cx="5415748" cy="18764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IN" sz="2000" u="sng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LiDAR:</a:t>
            </a:r>
            <a:endParaRPr sz="16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IN" sz="16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Light imaging Detection And Ranging</a:t>
            </a:r>
            <a:endParaRPr sz="16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IN" sz="16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Min – Max range -&gt; 0.5m – 20m</a:t>
            </a:r>
            <a:endParaRPr sz="16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IN" sz="16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Low response time</a:t>
            </a:r>
            <a:endParaRPr sz="16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IN" sz="16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Can detect almost any object.</a:t>
            </a:r>
            <a:endParaRPr sz="16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IN" sz="16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Uses pulsed laser light to measure distance.</a:t>
            </a:r>
            <a:endParaRPr sz="16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241" name="Google Shape;241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8041" y="4018135"/>
            <a:ext cx="4714240" cy="21491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83095" y="3976860"/>
            <a:ext cx="4319016" cy="2520696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32"/>
          <p:cNvSpPr txBox="1"/>
          <p:nvPr/>
        </p:nvSpPr>
        <p:spPr>
          <a:xfrm>
            <a:off x="1263353" y="6128500"/>
            <a:ext cx="384361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IN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Working of an ultrasonic sensor</a:t>
            </a:r>
            <a:endParaRPr i="1"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44" name="Google Shape;244;p32"/>
          <p:cNvSpPr txBox="1"/>
          <p:nvPr/>
        </p:nvSpPr>
        <p:spPr>
          <a:xfrm>
            <a:off x="6729940" y="6167113"/>
            <a:ext cx="384361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IN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Working of a LiDAR</a:t>
            </a:r>
            <a:endParaRPr i="1"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solidFill>
            <a:srgbClr val="FFFFFF"/>
          </a:solidFill>
          <a:ln cap="sq" cmpd="sng" w="31750">
            <a:solidFill>
              <a:srgbClr val="40404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100000"/>
              <a:buFont typeface="Balthazar"/>
              <a:buNone/>
            </a:pPr>
            <a:r>
              <a:rPr lang="en-IN" sz="3600">
                <a:latin typeface="Balthazar"/>
                <a:ea typeface="Balthazar"/>
                <a:cs typeface="Balthazar"/>
                <a:sym typeface="Balthazar"/>
              </a:rPr>
              <a:t>INTRODUCTION</a:t>
            </a:r>
            <a:endParaRPr sz="3600">
              <a:latin typeface="Balthazar"/>
              <a:ea typeface="Balthazar"/>
              <a:cs typeface="Balthazar"/>
              <a:sym typeface="Balthazar"/>
            </a:endParaRPr>
          </a:p>
        </p:txBody>
      </p:sp>
      <p:pic>
        <p:nvPicPr>
          <p:cNvPr descr="A close up of a map&#10;&#10;Description generated with high confidence" id="73" name="Google Shape;73;p15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11028" r="16701" t="0"/>
          <a:stretch/>
        </p:blipFill>
        <p:spPr>
          <a:xfrm>
            <a:off x="415600" y="1536633"/>
            <a:ext cx="5333100" cy="455520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5"/>
          <p:cNvSpPr txBox="1"/>
          <p:nvPr/>
        </p:nvSpPr>
        <p:spPr>
          <a:xfrm>
            <a:off x="5829300" y="1864453"/>
            <a:ext cx="6172200" cy="1383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IN" sz="2000" u="sng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Autonomous Cars </a:t>
            </a:r>
            <a:r>
              <a:rPr b="0" i="0" lang="en-IN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Self driven cars that can perceive and drive without human intervention. </a:t>
            </a:r>
            <a:endParaRPr sz="16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IN" sz="16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Sense</a:t>
            </a:r>
            <a:endParaRPr sz="16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IN" sz="16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Process (model the outside world and take decisions)</a:t>
            </a:r>
            <a:endParaRPr sz="16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IN" sz="16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React, with appropriate movement.</a:t>
            </a:r>
            <a:endParaRPr sz="16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75" name="Google Shape;75;p15"/>
          <p:cNvSpPr txBox="1"/>
          <p:nvPr/>
        </p:nvSpPr>
        <p:spPr>
          <a:xfrm>
            <a:off x="5829300" y="3501629"/>
            <a:ext cx="6172200" cy="6451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IN" sz="2000" u="sng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Object avoidance &amp; Path following</a:t>
            </a:r>
            <a:r>
              <a:rPr lang="en-IN" sz="16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Detect objects and follow path from sensor data.</a:t>
            </a:r>
            <a:endParaRPr sz="16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76" name="Google Shape;76;p15"/>
          <p:cNvSpPr txBox="1"/>
          <p:nvPr/>
        </p:nvSpPr>
        <p:spPr>
          <a:xfrm>
            <a:off x="5829300" y="4434182"/>
            <a:ext cx="6172200" cy="18764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IN" sz="2000" u="sng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Deep End-to-End Learning: </a:t>
            </a:r>
            <a:endParaRPr sz="2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IN" sz="16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Machine learning method based on learning data representations.</a:t>
            </a:r>
            <a:endParaRPr sz="16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IN" sz="16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E2E learning - Direct Input to Output mapping without data-process decomposition.</a:t>
            </a:r>
            <a:endParaRPr i="1" sz="2000" u="sng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IN" sz="16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Deep learning – Neural nets with multiple layers of hidden representations.</a:t>
            </a:r>
            <a:endParaRPr sz="16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screenshot of a video game&#10;&#10;Description generated with high confidence" id="249" name="Google Shape;249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24479" y="2800146"/>
            <a:ext cx="4535001" cy="2739654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33"/>
          <p:cNvSpPr txBox="1"/>
          <p:nvPr/>
        </p:nvSpPr>
        <p:spPr>
          <a:xfrm>
            <a:off x="398312" y="1889058"/>
            <a:ext cx="3990808" cy="2215991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-2289" r="0" t="-2203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latin typeface="Gill Sans"/>
                <a:ea typeface="Gill Sans"/>
                <a:cs typeface="Gill Sans"/>
                <a:sym typeface="Gill Sans"/>
              </a:rPr>
              <a:t> </a:t>
            </a:r>
            <a:endParaRPr sz="1800"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51" name="Google Shape;251;p33"/>
          <p:cNvSpPr txBox="1"/>
          <p:nvPr/>
        </p:nvSpPr>
        <p:spPr>
          <a:xfrm>
            <a:off x="398312" y="4172549"/>
            <a:ext cx="3045928" cy="19380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IN" sz="2400" u="sng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Output Label:</a:t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IN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Straight -&gt; [1 0 0 0]</a:t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IN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Left     -&gt; [0 1 0 0]</a:t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IN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Right    -&gt; [0 0 1 0]</a:t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IN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Back     -&gt; [0 0 0 1]</a:t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52" name="Google Shape;252;p33"/>
          <p:cNvSpPr txBox="1"/>
          <p:nvPr>
            <p:ph idx="4294967295" type="title"/>
          </p:nvPr>
        </p:nvSpPr>
        <p:spPr>
          <a:xfrm>
            <a:off x="2105357" y="258498"/>
            <a:ext cx="7729728" cy="1188720"/>
          </a:xfrm>
          <a:prstGeom prst="rect">
            <a:avLst/>
          </a:prstGeom>
          <a:solidFill>
            <a:srgbClr val="FFFFFF"/>
          </a:solidFill>
          <a:ln cap="sq" cmpd="sng" w="31750">
            <a:solidFill>
              <a:srgbClr val="40404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Balthazar"/>
              <a:buNone/>
            </a:pPr>
            <a:r>
              <a:rPr lang="en-IN" sz="3600">
                <a:latin typeface="Balthazar"/>
                <a:ea typeface="Balthazar"/>
                <a:cs typeface="Balthazar"/>
                <a:sym typeface="Balthazar"/>
              </a:rPr>
              <a:t>PROPOSED WORK</a:t>
            </a:r>
            <a:endParaRPr sz="2800">
              <a:latin typeface="Balthazar"/>
              <a:ea typeface="Balthazar"/>
              <a:cs typeface="Balthazar"/>
              <a:sym typeface="Balthazar"/>
            </a:endParaRPr>
          </a:p>
        </p:txBody>
      </p:sp>
      <p:pic>
        <p:nvPicPr>
          <p:cNvPr id="253" name="Google Shape;253;p3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312121" y="1820603"/>
            <a:ext cx="3045928" cy="228444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sport&#10;&#10;Description generated with high confidence" id="254" name="Google Shape;254;p33"/>
          <p:cNvPicPr preferRelativeResize="0"/>
          <p:nvPr/>
        </p:nvPicPr>
        <p:blipFill rotWithShape="1">
          <a:blip r:embed="rId6">
            <a:alphaModFix/>
          </a:blip>
          <a:srcRect b="44562" l="3831" r="1384" t="-1"/>
          <a:stretch/>
        </p:blipFill>
        <p:spPr>
          <a:xfrm>
            <a:off x="8312121" y="4172549"/>
            <a:ext cx="3045928" cy="2375350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33"/>
          <p:cNvSpPr txBox="1"/>
          <p:nvPr/>
        </p:nvSpPr>
        <p:spPr>
          <a:xfrm>
            <a:off x="3871693" y="1889058"/>
            <a:ext cx="384361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IN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Scan of the surrounding, with visualization</a:t>
            </a:r>
            <a:endParaRPr i="1"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56" name="Google Shape;256;p33"/>
          <p:cNvSpPr/>
          <p:nvPr/>
        </p:nvSpPr>
        <p:spPr>
          <a:xfrm>
            <a:off x="7633020" y="1953982"/>
            <a:ext cx="211454" cy="304408"/>
          </a:xfrm>
          <a:prstGeom prst="chevron">
            <a:avLst>
              <a:gd fmla="val 50000" name="adj"/>
            </a:avLst>
          </a:prstGeom>
          <a:solidFill>
            <a:schemeClr val="accent1"/>
          </a:solidFill>
          <a:ln cap="flat" cmpd="sng" w="12700">
            <a:solidFill>
              <a:srgbClr val="B3761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57" name="Google Shape;257;p33"/>
          <p:cNvSpPr txBox="1"/>
          <p:nvPr/>
        </p:nvSpPr>
        <p:spPr>
          <a:xfrm>
            <a:off x="5513574" y="5932528"/>
            <a:ext cx="220173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IN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Setup of the prototype</a:t>
            </a:r>
            <a:endParaRPr i="1"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58" name="Google Shape;258;p33"/>
          <p:cNvSpPr/>
          <p:nvPr/>
        </p:nvSpPr>
        <p:spPr>
          <a:xfrm>
            <a:off x="7633020" y="5959337"/>
            <a:ext cx="211454" cy="304408"/>
          </a:xfrm>
          <a:prstGeom prst="chevron">
            <a:avLst>
              <a:gd fmla="val 50000" name="adj"/>
            </a:avLst>
          </a:prstGeom>
          <a:solidFill>
            <a:schemeClr val="accent1"/>
          </a:solidFill>
          <a:ln cap="flat" cmpd="sng" w="12700">
            <a:solidFill>
              <a:srgbClr val="B3761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4"/>
          <p:cNvSpPr txBox="1"/>
          <p:nvPr>
            <p:ph idx="4294967295" type="title"/>
          </p:nvPr>
        </p:nvSpPr>
        <p:spPr>
          <a:xfrm>
            <a:off x="2231136" y="264785"/>
            <a:ext cx="7729728" cy="1188720"/>
          </a:xfrm>
          <a:prstGeom prst="rect">
            <a:avLst/>
          </a:prstGeom>
          <a:solidFill>
            <a:srgbClr val="FFFFFF"/>
          </a:solidFill>
          <a:ln cap="sq" cmpd="sng" w="31750">
            <a:solidFill>
              <a:srgbClr val="40404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Balthazar"/>
              <a:buNone/>
            </a:pPr>
            <a:r>
              <a:rPr lang="en-IN" sz="3600">
                <a:latin typeface="Balthazar"/>
                <a:ea typeface="Balthazar"/>
                <a:cs typeface="Balthazar"/>
                <a:sym typeface="Balthazar"/>
              </a:rPr>
              <a:t>PROPOSED WORK </a:t>
            </a:r>
            <a:endParaRPr sz="2800">
              <a:latin typeface="Balthazar"/>
              <a:ea typeface="Balthazar"/>
              <a:cs typeface="Balthazar"/>
              <a:sym typeface="Balthazar"/>
            </a:endParaRPr>
          </a:p>
        </p:txBody>
      </p:sp>
      <p:sp>
        <p:nvSpPr>
          <p:cNvPr id="264" name="Google Shape;264;p34"/>
          <p:cNvSpPr txBox="1"/>
          <p:nvPr/>
        </p:nvSpPr>
        <p:spPr>
          <a:xfrm>
            <a:off x="2648986" y="1453505"/>
            <a:ext cx="6894028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IN" sz="2400" u="sng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Component Overview:</a:t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graphicFrame>
        <p:nvGraphicFramePr>
          <p:cNvPr id="265" name="Google Shape;265;p34"/>
          <p:cNvGraphicFramePr/>
          <p:nvPr/>
        </p:nvGraphicFramePr>
        <p:xfrm>
          <a:off x="172278" y="1947222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{32C6DEB6-C4A4-4048-B342-8345D18EC4C1}</a:tableStyleId>
              </a:tblPr>
              <a:tblGrid>
                <a:gridCol w="1988825"/>
                <a:gridCol w="1456750"/>
                <a:gridCol w="1775800"/>
                <a:gridCol w="1815550"/>
                <a:gridCol w="1425550"/>
                <a:gridCol w="2002175"/>
                <a:gridCol w="1382825"/>
              </a:tblGrid>
              <a:tr h="7307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/>
                        <a:t>Microcontroller</a:t>
                      </a:r>
                      <a:endParaRPr b="0"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/>
                        <a:t>Joystick</a:t>
                      </a:r>
                      <a:endParaRPr b="0"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/>
                        <a:t>Bluetooth</a:t>
                      </a:r>
                      <a:endParaRPr b="0"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/>
                        <a:t>Motor Shield</a:t>
                      </a:r>
                      <a:endParaRPr b="0"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/>
                        <a:t>Camera</a:t>
                      </a:r>
                      <a:endParaRPr b="0"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/>
                        <a:t>Chassis </a:t>
                      </a:r>
                      <a:endParaRPr sz="18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/>
                        <a:t>&amp; </a:t>
                      </a:r>
                      <a:endParaRPr sz="18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/>
                        <a:t>Motor</a:t>
                      </a:r>
                      <a:endParaRPr b="0"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/>
                        <a:t>Remote System</a:t>
                      </a:r>
                      <a:endParaRPr b="0" sz="1800"/>
                    </a:p>
                  </a:txBody>
                  <a:tcPr marT="45725" marB="45725" marR="91450" marL="91450"/>
                </a:tc>
              </a:tr>
              <a:tr h="5696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/>
                        <a:t>Arduino UNO R3</a:t>
                      </a:r>
                      <a:endParaRPr sz="16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/>
                        <a:t>RedGear</a:t>
                      </a:r>
                      <a:endParaRPr sz="16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/>
                        <a:t>HC-05</a:t>
                      </a:r>
                      <a:endParaRPr sz="16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/>
                        <a:t>L298N</a:t>
                      </a:r>
                      <a:endParaRPr sz="16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/>
                        <a:t>Android Phone</a:t>
                      </a:r>
                      <a:endParaRPr sz="16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/>
                        <a:t>Assembled</a:t>
                      </a:r>
                      <a:endParaRPr sz="16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/>
                        <a:t>Laptop</a:t>
                      </a:r>
                      <a:endParaRPr sz="1600"/>
                    </a:p>
                  </a:txBody>
                  <a:tcPr marT="45725" marB="45725" marR="91450" marL="91450"/>
                </a:tc>
              </a:tr>
              <a:tr h="250275">
                <a:tc>
                  <a:txBody>
                    <a:bodyPr/>
                    <a:lstStyle/>
                    <a:p>
                      <a:pPr indent="-285750" lvl="0" marL="2857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Char char="•"/>
                      </a:pPr>
                      <a:r>
                        <a:rPr lang="en-IN" sz="1500"/>
                        <a:t>Operating Volt = 5V</a:t>
                      </a:r>
                      <a:endParaRPr sz="1500"/>
                    </a:p>
                    <a:p>
                      <a:pPr indent="-285750" lvl="0" marL="2857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Char char="•"/>
                      </a:pPr>
                      <a:r>
                        <a:rPr lang="en-IN" sz="1500"/>
                        <a:t>Recommended = 7 – 12V</a:t>
                      </a:r>
                      <a:endParaRPr sz="1500"/>
                    </a:p>
                    <a:p>
                      <a:pPr indent="-285750" lvl="0" marL="2857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Char char="•"/>
                      </a:pPr>
                      <a:r>
                        <a:rPr lang="en-IN" sz="1500"/>
                        <a:t>Atmega 328 microprocessor</a:t>
                      </a:r>
                      <a:endParaRPr sz="15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-285750" lvl="0" marL="2857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Char char="•"/>
                      </a:pPr>
                      <a:r>
                        <a:rPr lang="en-IN" sz="1500"/>
                        <a:t>2 axis controller</a:t>
                      </a:r>
                      <a:endParaRPr sz="15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-285750" lvl="0" marL="2857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Char char="•"/>
                      </a:pPr>
                      <a:r>
                        <a:rPr lang="en-IN" sz="1500"/>
                        <a:t>OV – 3.3 V– 5V</a:t>
                      </a:r>
                      <a:endParaRPr sz="1500"/>
                    </a:p>
                    <a:p>
                      <a:pPr indent="-285750" lvl="0" marL="2857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Char char="•"/>
                      </a:pPr>
                      <a:r>
                        <a:rPr lang="en-IN" sz="1500"/>
                        <a:t>PIO control</a:t>
                      </a:r>
                      <a:endParaRPr sz="1500"/>
                    </a:p>
                    <a:p>
                      <a:pPr indent="-285750" lvl="0" marL="2857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Char char="•"/>
                      </a:pPr>
                      <a:r>
                        <a:rPr lang="en-IN" sz="1500"/>
                        <a:t>9600 baud rate</a:t>
                      </a:r>
                      <a:endParaRPr sz="1500"/>
                    </a:p>
                    <a:p>
                      <a:pPr indent="-285750" lvl="0" marL="2857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Char char="•"/>
                      </a:pPr>
                      <a:r>
                        <a:rPr lang="en-IN" sz="1500"/>
                        <a:t>Connects with last device on power up</a:t>
                      </a:r>
                      <a:endParaRPr sz="15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-285750" lvl="0" marL="2857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Char char="•"/>
                      </a:pPr>
                      <a:r>
                        <a:rPr lang="en-IN" sz="1500"/>
                        <a:t>Input = 12V</a:t>
                      </a:r>
                      <a:endParaRPr sz="1500"/>
                    </a:p>
                    <a:p>
                      <a:pPr indent="-285750" lvl="0" marL="2857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Char char="•"/>
                      </a:pPr>
                      <a:r>
                        <a:rPr lang="en-IN" sz="1500"/>
                        <a:t>Output = 5V</a:t>
                      </a:r>
                      <a:endParaRPr sz="1500"/>
                    </a:p>
                    <a:p>
                      <a:pPr indent="-285750" lvl="0" marL="2857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Char char="•"/>
                      </a:pPr>
                      <a:r>
                        <a:rPr lang="en-IN" sz="1500"/>
                        <a:t>16 pin IC</a:t>
                      </a:r>
                      <a:endParaRPr sz="15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-285750" lvl="0" marL="2857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Char char="•"/>
                      </a:pPr>
                      <a:r>
                        <a:rPr lang="en-IN" sz="1500"/>
                        <a:t>Resolution – 240 x 320</a:t>
                      </a:r>
                      <a:endParaRPr sz="1500"/>
                    </a:p>
                    <a:p>
                      <a:pPr indent="-285750" lvl="0" marL="2857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Char char="•"/>
                      </a:pPr>
                      <a:r>
                        <a:rPr lang="en-IN" sz="1500"/>
                        <a:t>Frame rate = 10 fps</a:t>
                      </a:r>
                      <a:endParaRPr sz="1500"/>
                    </a:p>
                    <a:p>
                      <a:pPr indent="-285750" lvl="0" marL="2857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Char char="•"/>
                      </a:pPr>
                      <a:r>
                        <a:rPr lang="en-IN" sz="1500"/>
                        <a:t>Accessible through IPWebcam App</a:t>
                      </a:r>
                      <a:endParaRPr sz="1500"/>
                    </a:p>
                    <a:p>
                      <a:pPr indent="-285750" lvl="0" marL="2857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Char char="•"/>
                      </a:pPr>
                      <a:r>
                        <a:rPr lang="en-IN" sz="1500"/>
                        <a:t>Integrated Wi-fi.</a:t>
                      </a:r>
                      <a:endParaRPr sz="15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-285750" lvl="0" marL="2857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Char char="•"/>
                      </a:pPr>
                      <a:r>
                        <a:rPr lang="en-IN" sz="1500"/>
                        <a:t>Dim = 32x27 cm</a:t>
                      </a:r>
                      <a:endParaRPr sz="1500"/>
                    </a:p>
                    <a:p>
                      <a:pPr indent="-285750" lvl="0" marL="2857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Char char="•"/>
                      </a:pPr>
                      <a:r>
                        <a:rPr lang="en-IN" sz="1500"/>
                        <a:t>2 motor wheel , one supporting wheel</a:t>
                      </a:r>
                      <a:endParaRPr sz="1500"/>
                    </a:p>
                    <a:p>
                      <a:pPr indent="-285750" lvl="0" marL="2857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Char char="•"/>
                      </a:pPr>
                      <a:r>
                        <a:rPr lang="en-IN" sz="1500"/>
                        <a:t>Stages microcontroller, camera, bluetooth, motor shield.</a:t>
                      </a:r>
                      <a:endParaRPr sz="15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-285750" lvl="0" marL="2857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Char char="•"/>
                      </a:pPr>
                      <a:r>
                        <a:rPr lang="en-IN" sz="1500"/>
                        <a:t>Wi – fi connectivity.</a:t>
                      </a:r>
                      <a:endParaRPr sz="1500"/>
                    </a:p>
                    <a:p>
                      <a:pPr indent="-285750" lvl="0" marL="2857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Char char="•"/>
                      </a:pPr>
                      <a:r>
                        <a:rPr lang="en-IN" sz="1500"/>
                        <a:t>Data storage</a:t>
                      </a:r>
                      <a:endParaRPr sz="1500"/>
                    </a:p>
                    <a:p>
                      <a:pPr indent="-285750" lvl="0" marL="2857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Char char="•"/>
                      </a:pPr>
                      <a:r>
                        <a:rPr lang="en-IN" sz="1500"/>
                        <a:t>Control signal transmission unit.</a:t>
                      </a:r>
                      <a:endParaRPr sz="1500"/>
                    </a:p>
                    <a:p>
                      <a:pPr indent="-285750" lvl="0" marL="2857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Char char="•"/>
                      </a:pPr>
                      <a:r>
                        <a:rPr lang="en-IN" sz="1500"/>
                        <a:t>Processing unit</a:t>
                      </a:r>
                      <a:endParaRPr sz="1500"/>
                    </a:p>
                  </a:txBody>
                  <a:tcPr marT="45725" marB="45725" marR="91450" marL="91450"/>
                </a:tc>
              </a:tr>
              <a:tr h="5696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500"/>
                        <a:t>Control of all components</a:t>
                      </a:r>
                      <a:endParaRPr sz="15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500"/>
                        <a:t>Controlling the bot</a:t>
                      </a:r>
                      <a:endParaRPr sz="15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500"/>
                        <a:t>Control receiving unit.</a:t>
                      </a:r>
                      <a:endParaRPr sz="15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500"/>
                        <a:t>Controls 2 set of DC-Motors</a:t>
                      </a:r>
                      <a:endParaRPr sz="15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500"/>
                        <a:t>Capture Images</a:t>
                      </a:r>
                      <a:endParaRPr sz="15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500"/>
                        <a:t>Robot platform</a:t>
                      </a:r>
                      <a:endParaRPr sz="15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500"/>
                        <a:t>Robot control unit.</a:t>
                      </a:r>
                      <a:endParaRPr sz="1500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5"/>
          <p:cNvSpPr txBox="1"/>
          <p:nvPr>
            <p:ph idx="4294967295" type="title"/>
          </p:nvPr>
        </p:nvSpPr>
        <p:spPr>
          <a:xfrm>
            <a:off x="2231136" y="209318"/>
            <a:ext cx="7729728" cy="1188720"/>
          </a:xfrm>
          <a:prstGeom prst="rect">
            <a:avLst/>
          </a:prstGeom>
          <a:solidFill>
            <a:srgbClr val="FFFFFF"/>
          </a:solidFill>
          <a:ln cap="sq" cmpd="sng" w="31750">
            <a:solidFill>
              <a:srgbClr val="40404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Balthazar"/>
              <a:buNone/>
            </a:pPr>
            <a:r>
              <a:rPr lang="en-IN" sz="3600">
                <a:latin typeface="Balthazar"/>
                <a:ea typeface="Balthazar"/>
                <a:cs typeface="Balthazar"/>
                <a:sym typeface="Balthazar"/>
              </a:rPr>
              <a:t>PROPOSED WORK </a:t>
            </a:r>
            <a:endParaRPr sz="2800">
              <a:latin typeface="Balthazar"/>
              <a:ea typeface="Balthazar"/>
              <a:cs typeface="Balthazar"/>
              <a:sym typeface="Balthazar"/>
            </a:endParaRPr>
          </a:p>
        </p:txBody>
      </p:sp>
      <p:sp>
        <p:nvSpPr>
          <p:cNvPr id="271" name="Google Shape;271;p35"/>
          <p:cNvSpPr txBox="1"/>
          <p:nvPr/>
        </p:nvSpPr>
        <p:spPr>
          <a:xfrm>
            <a:off x="2648986" y="1398038"/>
            <a:ext cx="6894028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IN" sz="2400" u="sng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Component Assembly</a:t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descr="A close up of a logo&#10;&#10;Description generated with very high confidence" id="272" name="Google Shape;272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5400000">
            <a:off x="1699371" y="3013503"/>
            <a:ext cx="1119841" cy="111984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lose up of a device&#10;&#10;Description generated with high confidence" id="273" name="Google Shape;273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830628" y="4155276"/>
            <a:ext cx="868559" cy="86855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lose up of a logo&#10;&#10;Description generated with very high confidence" id="274" name="Google Shape;274;p3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59169" y="3160498"/>
            <a:ext cx="258692" cy="25869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screen shot of a computer&#10;&#10;Description generated with high confidence" id="275" name="Google Shape;275;p3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264908" y="2044568"/>
            <a:ext cx="2058548" cy="2058548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35"/>
          <p:cNvSpPr/>
          <p:nvPr/>
        </p:nvSpPr>
        <p:spPr>
          <a:xfrm>
            <a:off x="8812696" y="3525078"/>
            <a:ext cx="583095" cy="821635"/>
          </a:xfrm>
          <a:custGeom>
            <a:rect b="b" l="l" r="r" t="t"/>
            <a:pathLst>
              <a:path extrusionOk="0" h="821635" w="583095">
                <a:moveTo>
                  <a:pt x="424069" y="821635"/>
                </a:moveTo>
                <a:cubicBezTo>
                  <a:pt x="415234" y="799548"/>
                  <a:pt x="410173" y="775546"/>
                  <a:pt x="397565" y="755374"/>
                </a:cubicBezTo>
                <a:cubicBezTo>
                  <a:pt x="385564" y="736172"/>
                  <a:pt x="340243" y="698976"/>
                  <a:pt x="318052" y="689113"/>
                </a:cubicBezTo>
                <a:cubicBezTo>
                  <a:pt x="292522" y="677766"/>
                  <a:pt x="265043" y="671444"/>
                  <a:pt x="238539" y="662609"/>
                </a:cubicBezTo>
                <a:lnTo>
                  <a:pt x="198782" y="649357"/>
                </a:lnTo>
                <a:cubicBezTo>
                  <a:pt x="176695" y="627270"/>
                  <a:pt x="149847" y="609086"/>
                  <a:pt x="132521" y="583096"/>
                </a:cubicBezTo>
                <a:cubicBezTo>
                  <a:pt x="123686" y="569844"/>
                  <a:pt x="117279" y="554601"/>
                  <a:pt x="106017" y="543339"/>
                </a:cubicBezTo>
                <a:cubicBezTo>
                  <a:pt x="94755" y="532077"/>
                  <a:pt x="79513" y="525670"/>
                  <a:pt x="66261" y="516835"/>
                </a:cubicBezTo>
                <a:cubicBezTo>
                  <a:pt x="24258" y="453833"/>
                  <a:pt x="44793" y="492190"/>
                  <a:pt x="13252" y="397565"/>
                </a:cubicBezTo>
                <a:lnTo>
                  <a:pt x="0" y="357809"/>
                </a:lnTo>
                <a:cubicBezTo>
                  <a:pt x="2962" y="334111"/>
                  <a:pt x="12780" y="199255"/>
                  <a:pt x="39756" y="172279"/>
                </a:cubicBezTo>
                <a:cubicBezTo>
                  <a:pt x="129983" y="82052"/>
                  <a:pt x="-11006" y="219575"/>
                  <a:pt x="106017" y="119270"/>
                </a:cubicBezTo>
                <a:cubicBezTo>
                  <a:pt x="124990" y="103008"/>
                  <a:pt x="135320" y="74163"/>
                  <a:pt x="159026" y="66261"/>
                </a:cubicBezTo>
                <a:lnTo>
                  <a:pt x="318052" y="13252"/>
                </a:lnTo>
                <a:cubicBezTo>
                  <a:pt x="331304" y="8835"/>
                  <a:pt x="343839" y="0"/>
                  <a:pt x="357808" y="0"/>
                </a:cubicBezTo>
                <a:lnTo>
                  <a:pt x="583095" y="0"/>
                </a:lnTo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descr="A close up of a logo&#10;&#10;Description generated with very high confidence" id="277" name="Google Shape;277;p3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1024117" y="2155683"/>
            <a:ext cx="390689" cy="39068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ircuit board&#10;&#10;Description generated with very high confidence" id="278" name="Google Shape;278;p3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rot="10800000">
            <a:off x="3876119" y="4846718"/>
            <a:ext cx="1669558" cy="11538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9" name="Google Shape;279;p35"/>
          <p:cNvGrpSpPr/>
          <p:nvPr/>
        </p:nvGrpSpPr>
        <p:grpSpPr>
          <a:xfrm>
            <a:off x="795693" y="5872495"/>
            <a:ext cx="620812" cy="687020"/>
            <a:chOff x="795693" y="5872495"/>
            <a:chExt cx="620812" cy="687020"/>
          </a:xfrm>
        </p:grpSpPr>
        <p:pic>
          <p:nvPicPr>
            <p:cNvPr descr="A close up of a logo&#10;&#10;Description generated with very high confidence" id="280" name="Google Shape;280;p35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 rot="-5400000">
              <a:off x="795693" y="5905599"/>
              <a:ext cx="620812" cy="62081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1" name="Google Shape;281;p35"/>
            <p:cNvSpPr/>
            <p:nvPr/>
          </p:nvSpPr>
          <p:spPr>
            <a:xfrm>
              <a:off x="795693" y="5872495"/>
              <a:ext cx="620812" cy="687020"/>
            </a:xfrm>
            <a:prstGeom prst="rect">
              <a:avLst/>
            </a:prstGeom>
            <a:noFill/>
            <a:ln cap="flat" cmpd="sng" w="12700">
              <a:solidFill>
                <a:srgbClr val="E0A2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grpSp>
        <p:nvGrpSpPr>
          <p:cNvPr id="282" name="Google Shape;282;p35"/>
          <p:cNvGrpSpPr/>
          <p:nvPr/>
        </p:nvGrpSpPr>
        <p:grpSpPr>
          <a:xfrm>
            <a:off x="1300665" y="4874046"/>
            <a:ext cx="555769" cy="567810"/>
            <a:chOff x="1300665" y="5006566"/>
            <a:chExt cx="555769" cy="567810"/>
          </a:xfrm>
        </p:grpSpPr>
        <p:pic>
          <p:nvPicPr>
            <p:cNvPr descr="A picture containing device, black&#10;&#10;Description generated with high confidence" id="283" name="Google Shape;283;p35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1416505" y="5079354"/>
              <a:ext cx="422234" cy="422234"/>
            </a:xfrm>
            <a:prstGeom prst="rect">
              <a:avLst/>
            </a:prstGeom>
            <a:noFill/>
            <a:ln cap="flat" cmpd="sng" w="9525">
              <a:solidFill>
                <a:srgbClr val="E0A280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284" name="Google Shape;284;p35"/>
            <p:cNvSpPr/>
            <p:nvPr/>
          </p:nvSpPr>
          <p:spPr>
            <a:xfrm>
              <a:off x="1300665" y="5006566"/>
              <a:ext cx="555769" cy="567810"/>
            </a:xfrm>
            <a:prstGeom prst="rect">
              <a:avLst/>
            </a:prstGeom>
            <a:noFill/>
            <a:ln cap="flat" cmpd="sng" w="12700">
              <a:solidFill>
                <a:srgbClr val="E0A2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grpSp>
        <p:nvGrpSpPr>
          <p:cNvPr id="285" name="Google Shape;285;p35"/>
          <p:cNvGrpSpPr/>
          <p:nvPr/>
        </p:nvGrpSpPr>
        <p:grpSpPr>
          <a:xfrm>
            <a:off x="1301877" y="4155248"/>
            <a:ext cx="555769" cy="567810"/>
            <a:chOff x="1288625" y="4287768"/>
            <a:chExt cx="555769" cy="567810"/>
          </a:xfrm>
        </p:grpSpPr>
        <p:pic>
          <p:nvPicPr>
            <p:cNvPr descr="A picture containing device, black&#10;&#10;Description generated with high confidence" id="286" name="Google Shape;286;p35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1416505" y="4356652"/>
              <a:ext cx="422234" cy="422234"/>
            </a:xfrm>
            <a:prstGeom prst="rect">
              <a:avLst/>
            </a:prstGeom>
            <a:noFill/>
            <a:ln cap="flat" cmpd="sng" w="9525">
              <a:solidFill>
                <a:srgbClr val="E0A280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287" name="Google Shape;287;p35"/>
            <p:cNvSpPr/>
            <p:nvPr/>
          </p:nvSpPr>
          <p:spPr>
            <a:xfrm>
              <a:off x="1288625" y="4287768"/>
              <a:ext cx="555769" cy="567810"/>
            </a:xfrm>
            <a:prstGeom prst="rect">
              <a:avLst/>
            </a:prstGeom>
            <a:noFill/>
            <a:ln cap="flat" cmpd="sng" w="12700">
              <a:solidFill>
                <a:srgbClr val="E0A2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grpSp>
        <p:nvGrpSpPr>
          <p:cNvPr id="288" name="Google Shape;288;p35"/>
          <p:cNvGrpSpPr/>
          <p:nvPr/>
        </p:nvGrpSpPr>
        <p:grpSpPr>
          <a:xfrm>
            <a:off x="2639875" y="4138092"/>
            <a:ext cx="555769" cy="567810"/>
            <a:chOff x="2639875" y="4283864"/>
            <a:chExt cx="555769" cy="567810"/>
          </a:xfrm>
        </p:grpSpPr>
        <p:pic>
          <p:nvPicPr>
            <p:cNvPr descr="A picture containing device, black&#10;&#10;Description generated with high confidence" id="289" name="Google Shape;289;p35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2648654" y="4352421"/>
              <a:ext cx="422234" cy="422234"/>
            </a:xfrm>
            <a:prstGeom prst="rect">
              <a:avLst/>
            </a:prstGeom>
            <a:noFill/>
            <a:ln cap="flat" cmpd="sng" w="9525">
              <a:solidFill>
                <a:srgbClr val="E0A280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290" name="Google Shape;290;p35"/>
            <p:cNvSpPr/>
            <p:nvPr/>
          </p:nvSpPr>
          <p:spPr>
            <a:xfrm>
              <a:off x="2639875" y="4283864"/>
              <a:ext cx="555769" cy="567810"/>
            </a:xfrm>
            <a:prstGeom prst="rect">
              <a:avLst/>
            </a:prstGeom>
            <a:noFill/>
            <a:ln cap="flat" cmpd="sng" w="12700">
              <a:solidFill>
                <a:srgbClr val="E0A2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grpSp>
        <p:nvGrpSpPr>
          <p:cNvPr id="291" name="Google Shape;291;p35"/>
          <p:cNvGrpSpPr/>
          <p:nvPr/>
        </p:nvGrpSpPr>
        <p:grpSpPr>
          <a:xfrm>
            <a:off x="2622098" y="4863844"/>
            <a:ext cx="555769" cy="567810"/>
            <a:chOff x="2622098" y="4996364"/>
            <a:chExt cx="555769" cy="567810"/>
          </a:xfrm>
        </p:grpSpPr>
        <p:pic>
          <p:nvPicPr>
            <p:cNvPr descr="A picture containing device, black&#10;&#10;Description generated with high confidence" id="292" name="Google Shape;292;p35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2654584" y="5079354"/>
              <a:ext cx="422234" cy="422234"/>
            </a:xfrm>
            <a:prstGeom prst="rect">
              <a:avLst/>
            </a:prstGeom>
            <a:noFill/>
            <a:ln cap="flat" cmpd="sng" w="9525">
              <a:solidFill>
                <a:srgbClr val="E0A280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293" name="Google Shape;293;p35"/>
            <p:cNvSpPr/>
            <p:nvPr/>
          </p:nvSpPr>
          <p:spPr>
            <a:xfrm>
              <a:off x="2622098" y="4996364"/>
              <a:ext cx="555769" cy="567810"/>
            </a:xfrm>
            <a:prstGeom prst="rect">
              <a:avLst/>
            </a:prstGeom>
            <a:noFill/>
            <a:ln cap="flat" cmpd="sng" w="12700">
              <a:solidFill>
                <a:srgbClr val="E0A2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294" name="Google Shape;294;p35"/>
          <p:cNvSpPr/>
          <p:nvPr/>
        </p:nvSpPr>
        <p:spPr>
          <a:xfrm>
            <a:off x="3792654" y="4745523"/>
            <a:ext cx="1813016" cy="1359249"/>
          </a:xfrm>
          <a:prstGeom prst="rect">
            <a:avLst/>
          </a:prstGeom>
          <a:noFill/>
          <a:ln cap="flat" cmpd="sng" w="12700">
            <a:solidFill>
              <a:srgbClr val="E0A2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descr="A circuit board&#10;&#10;Description generated with very high confidence" id="295" name="Google Shape;295;p35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902730" y="5958219"/>
            <a:ext cx="753228" cy="753228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35"/>
          <p:cNvSpPr/>
          <p:nvPr/>
        </p:nvSpPr>
        <p:spPr>
          <a:xfrm>
            <a:off x="1770725" y="5859500"/>
            <a:ext cx="982924" cy="958301"/>
          </a:xfrm>
          <a:prstGeom prst="rect">
            <a:avLst/>
          </a:prstGeom>
          <a:noFill/>
          <a:ln cap="flat" cmpd="sng" w="127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97" name="Google Shape;297;p35"/>
          <p:cNvSpPr/>
          <p:nvPr/>
        </p:nvSpPr>
        <p:spPr>
          <a:xfrm rot="-5400000">
            <a:off x="1674402" y="6658564"/>
            <a:ext cx="106017" cy="77789"/>
          </a:xfrm>
          <a:prstGeom prst="triangle">
            <a:avLst>
              <a:gd fmla="val 50000" name="adj"/>
            </a:avLst>
          </a:prstGeom>
          <a:solidFill>
            <a:srgbClr val="FF0000"/>
          </a:solidFill>
          <a:ln cap="flat" cmpd="sng" w="127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98" name="Google Shape;298;p35"/>
          <p:cNvSpPr/>
          <p:nvPr/>
        </p:nvSpPr>
        <p:spPr>
          <a:xfrm rot="-5400000">
            <a:off x="1674401" y="6486474"/>
            <a:ext cx="106017" cy="77789"/>
          </a:xfrm>
          <a:prstGeom prst="triangle">
            <a:avLst>
              <a:gd fmla="val 50000" name="adj"/>
            </a:avLst>
          </a:prstGeom>
          <a:solidFill>
            <a:srgbClr val="FF0000"/>
          </a:solidFill>
          <a:ln cap="flat" cmpd="sng" w="127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grpSp>
        <p:nvGrpSpPr>
          <p:cNvPr id="299" name="Google Shape;299;p35"/>
          <p:cNvGrpSpPr/>
          <p:nvPr/>
        </p:nvGrpSpPr>
        <p:grpSpPr>
          <a:xfrm>
            <a:off x="2763600" y="5905533"/>
            <a:ext cx="88691" cy="915602"/>
            <a:chOff x="2763600" y="5905533"/>
            <a:chExt cx="88691" cy="915602"/>
          </a:xfrm>
        </p:grpSpPr>
        <p:sp>
          <p:nvSpPr>
            <p:cNvPr id="300" name="Google Shape;300;p35"/>
            <p:cNvSpPr/>
            <p:nvPr/>
          </p:nvSpPr>
          <p:spPr>
            <a:xfrm rot="5400000">
              <a:off x="2749486" y="5919647"/>
              <a:ext cx="106017" cy="77789"/>
            </a:xfrm>
            <a:prstGeom prst="triangle">
              <a:avLst>
                <a:gd fmla="val 50000" name="adj"/>
              </a:avLst>
            </a:prstGeom>
            <a:solidFill>
              <a:srgbClr val="FF0000"/>
            </a:solidFill>
            <a:ln cap="flat" cmpd="sng" w="12700">
              <a:solidFill>
                <a:srgbClr val="C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301" name="Google Shape;301;p35"/>
            <p:cNvSpPr/>
            <p:nvPr/>
          </p:nvSpPr>
          <p:spPr>
            <a:xfrm rot="5400000">
              <a:off x="2760388" y="6081564"/>
              <a:ext cx="106017" cy="77789"/>
            </a:xfrm>
            <a:prstGeom prst="triangle">
              <a:avLst>
                <a:gd fmla="val 50000" name="adj"/>
              </a:avLst>
            </a:prstGeom>
            <a:solidFill>
              <a:srgbClr val="FF0000"/>
            </a:solidFill>
            <a:ln cap="flat" cmpd="sng" w="12700">
              <a:solidFill>
                <a:srgbClr val="C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302" name="Google Shape;302;p35"/>
            <p:cNvSpPr/>
            <p:nvPr/>
          </p:nvSpPr>
          <p:spPr>
            <a:xfrm rot="5400000">
              <a:off x="2758038" y="6243481"/>
              <a:ext cx="106017" cy="77789"/>
            </a:xfrm>
            <a:prstGeom prst="triangle">
              <a:avLst>
                <a:gd fmla="val 50000" name="adj"/>
              </a:avLst>
            </a:prstGeom>
            <a:solidFill>
              <a:srgbClr val="FF0000"/>
            </a:solidFill>
            <a:ln cap="flat" cmpd="sng" w="12700">
              <a:solidFill>
                <a:srgbClr val="C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303" name="Google Shape;303;p35"/>
            <p:cNvSpPr/>
            <p:nvPr/>
          </p:nvSpPr>
          <p:spPr>
            <a:xfrm rot="5400000">
              <a:off x="2755688" y="6405398"/>
              <a:ext cx="106017" cy="77789"/>
            </a:xfrm>
            <a:prstGeom prst="triangle">
              <a:avLst>
                <a:gd fmla="val 50000" name="adj"/>
              </a:avLst>
            </a:prstGeom>
            <a:solidFill>
              <a:srgbClr val="FF0000"/>
            </a:solidFill>
            <a:ln cap="flat" cmpd="sng" w="12700">
              <a:solidFill>
                <a:srgbClr val="C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304" name="Google Shape;304;p35"/>
            <p:cNvSpPr/>
            <p:nvPr/>
          </p:nvSpPr>
          <p:spPr>
            <a:xfrm rot="5400000">
              <a:off x="2753338" y="6567315"/>
              <a:ext cx="106017" cy="77789"/>
            </a:xfrm>
            <a:prstGeom prst="triangle">
              <a:avLst>
                <a:gd fmla="val 50000" name="adj"/>
              </a:avLst>
            </a:prstGeom>
            <a:solidFill>
              <a:srgbClr val="FF0000"/>
            </a:solidFill>
            <a:ln cap="flat" cmpd="sng" w="12700">
              <a:solidFill>
                <a:srgbClr val="C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305" name="Google Shape;305;p35"/>
            <p:cNvSpPr/>
            <p:nvPr/>
          </p:nvSpPr>
          <p:spPr>
            <a:xfrm rot="5400000">
              <a:off x="2750988" y="6729232"/>
              <a:ext cx="106017" cy="77789"/>
            </a:xfrm>
            <a:prstGeom prst="triangle">
              <a:avLst>
                <a:gd fmla="val 50000" name="adj"/>
              </a:avLst>
            </a:prstGeom>
            <a:solidFill>
              <a:srgbClr val="FF0000"/>
            </a:solidFill>
            <a:ln cap="flat" cmpd="sng" w="12700">
              <a:solidFill>
                <a:srgbClr val="C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306" name="Google Shape;306;p35"/>
          <p:cNvSpPr/>
          <p:nvPr/>
        </p:nvSpPr>
        <p:spPr>
          <a:xfrm>
            <a:off x="2542972" y="5801025"/>
            <a:ext cx="81486" cy="45719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07" name="Google Shape;307;p35"/>
          <p:cNvSpPr/>
          <p:nvPr/>
        </p:nvSpPr>
        <p:spPr>
          <a:xfrm>
            <a:off x="2355581" y="5807403"/>
            <a:ext cx="81486" cy="45719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08" name="Google Shape;308;p35"/>
          <p:cNvSpPr/>
          <p:nvPr/>
        </p:nvSpPr>
        <p:spPr>
          <a:xfrm>
            <a:off x="2168190" y="5813781"/>
            <a:ext cx="81486" cy="45719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09" name="Google Shape;309;p35"/>
          <p:cNvSpPr/>
          <p:nvPr/>
        </p:nvSpPr>
        <p:spPr>
          <a:xfrm>
            <a:off x="1980799" y="5820159"/>
            <a:ext cx="81486" cy="45719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10" name="Google Shape;310;p35"/>
          <p:cNvSpPr/>
          <p:nvPr/>
        </p:nvSpPr>
        <p:spPr>
          <a:xfrm>
            <a:off x="1041055" y="5762130"/>
            <a:ext cx="106017" cy="77789"/>
          </a:xfrm>
          <a:prstGeom prst="triangle">
            <a:avLst>
              <a:gd fmla="val 50000" name="adj"/>
            </a:avLst>
          </a:prstGeom>
          <a:solidFill>
            <a:srgbClr val="FF0000"/>
          </a:solidFill>
          <a:ln cap="flat" cmpd="sng" w="127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11" name="Google Shape;311;p35"/>
          <p:cNvSpPr/>
          <p:nvPr/>
        </p:nvSpPr>
        <p:spPr>
          <a:xfrm rot="10800000">
            <a:off x="1041055" y="6575684"/>
            <a:ext cx="106017" cy="77789"/>
          </a:xfrm>
          <a:prstGeom prst="triangle">
            <a:avLst>
              <a:gd fmla="val 50000" name="adj"/>
            </a:avLst>
          </a:prstGeom>
          <a:solidFill>
            <a:srgbClr val="FF0000"/>
          </a:solidFill>
          <a:ln cap="flat" cmpd="sng" w="127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12" name="Google Shape;312;p35"/>
          <p:cNvSpPr/>
          <p:nvPr/>
        </p:nvSpPr>
        <p:spPr>
          <a:xfrm rot="10800000">
            <a:off x="5041083" y="6113488"/>
            <a:ext cx="106017" cy="77789"/>
          </a:xfrm>
          <a:prstGeom prst="triangle">
            <a:avLst>
              <a:gd fmla="val 50000" name="adj"/>
            </a:avLst>
          </a:prstGeom>
          <a:solidFill>
            <a:srgbClr val="FF0000"/>
          </a:solidFill>
          <a:ln cap="flat" cmpd="sng" w="127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13" name="Google Shape;313;p35"/>
          <p:cNvSpPr/>
          <p:nvPr/>
        </p:nvSpPr>
        <p:spPr>
          <a:xfrm rot="10800000">
            <a:off x="4879166" y="6124390"/>
            <a:ext cx="106017" cy="77789"/>
          </a:xfrm>
          <a:prstGeom prst="triangle">
            <a:avLst>
              <a:gd fmla="val 50000" name="adj"/>
            </a:avLst>
          </a:prstGeom>
          <a:solidFill>
            <a:srgbClr val="FF0000"/>
          </a:solidFill>
          <a:ln cap="flat" cmpd="sng" w="127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14" name="Google Shape;314;p35"/>
          <p:cNvSpPr/>
          <p:nvPr/>
        </p:nvSpPr>
        <p:spPr>
          <a:xfrm rot="10800000">
            <a:off x="4717249" y="6122040"/>
            <a:ext cx="106017" cy="77789"/>
          </a:xfrm>
          <a:prstGeom prst="triangle">
            <a:avLst>
              <a:gd fmla="val 50000" name="adj"/>
            </a:avLst>
          </a:prstGeom>
          <a:solidFill>
            <a:srgbClr val="FF0000"/>
          </a:solidFill>
          <a:ln cap="flat" cmpd="sng" w="127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15" name="Google Shape;315;p35"/>
          <p:cNvSpPr/>
          <p:nvPr/>
        </p:nvSpPr>
        <p:spPr>
          <a:xfrm rot="10800000">
            <a:off x="4555332" y="6119690"/>
            <a:ext cx="106017" cy="77789"/>
          </a:xfrm>
          <a:prstGeom prst="triangle">
            <a:avLst>
              <a:gd fmla="val 50000" name="adj"/>
            </a:avLst>
          </a:prstGeom>
          <a:solidFill>
            <a:srgbClr val="FF0000"/>
          </a:solidFill>
          <a:ln cap="flat" cmpd="sng" w="127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16" name="Google Shape;316;p35"/>
          <p:cNvSpPr/>
          <p:nvPr/>
        </p:nvSpPr>
        <p:spPr>
          <a:xfrm rot="10800000">
            <a:off x="4393415" y="6117340"/>
            <a:ext cx="106017" cy="77789"/>
          </a:xfrm>
          <a:prstGeom prst="triangle">
            <a:avLst>
              <a:gd fmla="val 50000" name="adj"/>
            </a:avLst>
          </a:prstGeom>
          <a:solidFill>
            <a:srgbClr val="FF0000"/>
          </a:solidFill>
          <a:ln cap="flat" cmpd="sng" w="127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17" name="Google Shape;317;p35"/>
          <p:cNvSpPr/>
          <p:nvPr/>
        </p:nvSpPr>
        <p:spPr>
          <a:xfrm rot="10800000">
            <a:off x="4231498" y="6114990"/>
            <a:ext cx="106017" cy="77789"/>
          </a:xfrm>
          <a:prstGeom prst="triangle">
            <a:avLst>
              <a:gd fmla="val 50000" name="adj"/>
            </a:avLst>
          </a:prstGeom>
          <a:solidFill>
            <a:srgbClr val="FF0000"/>
          </a:solidFill>
          <a:ln cap="flat" cmpd="sng" w="127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cxnSp>
        <p:nvCxnSpPr>
          <p:cNvPr id="318" name="Google Shape;318;p35"/>
          <p:cNvCxnSpPr>
            <a:stCxn id="317" idx="0"/>
          </p:cNvCxnSpPr>
          <p:nvPr/>
        </p:nvCxnSpPr>
        <p:spPr>
          <a:xfrm>
            <a:off x="4284507" y="6192779"/>
            <a:ext cx="11100" cy="1806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9" name="Google Shape;319;p35"/>
          <p:cNvCxnSpPr>
            <a:endCxn id="316" idx="0"/>
          </p:cNvCxnSpPr>
          <p:nvPr/>
        </p:nvCxnSpPr>
        <p:spPr>
          <a:xfrm rot="10800000">
            <a:off x="4446424" y="6195129"/>
            <a:ext cx="35700" cy="3021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20" name="Google Shape;320;p35"/>
          <p:cNvCxnSpPr/>
          <p:nvPr/>
        </p:nvCxnSpPr>
        <p:spPr>
          <a:xfrm rot="10800000">
            <a:off x="4625327" y="6215009"/>
            <a:ext cx="26402" cy="429441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21" name="Google Shape;321;p35"/>
          <p:cNvCxnSpPr/>
          <p:nvPr/>
        </p:nvCxnSpPr>
        <p:spPr>
          <a:xfrm rot="10800000">
            <a:off x="4763948" y="6205129"/>
            <a:ext cx="41947" cy="49233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22" name="Google Shape;322;p35"/>
          <p:cNvCxnSpPr/>
          <p:nvPr/>
        </p:nvCxnSpPr>
        <p:spPr>
          <a:xfrm rot="10800000">
            <a:off x="4916037" y="6215009"/>
            <a:ext cx="11761" cy="535459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23" name="Google Shape;323;p35"/>
          <p:cNvCxnSpPr>
            <a:endCxn id="312" idx="0"/>
          </p:cNvCxnSpPr>
          <p:nvPr/>
        </p:nvCxnSpPr>
        <p:spPr>
          <a:xfrm rot="10800000">
            <a:off x="5094092" y="6191277"/>
            <a:ext cx="0" cy="6024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24" name="Google Shape;324;p35"/>
          <p:cNvCxnSpPr>
            <a:endCxn id="300" idx="0"/>
          </p:cNvCxnSpPr>
          <p:nvPr/>
        </p:nvCxnSpPr>
        <p:spPr>
          <a:xfrm rot="10800000">
            <a:off x="2841389" y="5958542"/>
            <a:ext cx="1461600" cy="3876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25" name="Google Shape;325;p35"/>
          <p:cNvCxnSpPr>
            <a:endCxn id="301" idx="0"/>
          </p:cNvCxnSpPr>
          <p:nvPr/>
        </p:nvCxnSpPr>
        <p:spPr>
          <a:xfrm rot="10800000">
            <a:off x="2852291" y="6120459"/>
            <a:ext cx="1650000" cy="376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26" name="Google Shape;326;p35"/>
          <p:cNvCxnSpPr/>
          <p:nvPr/>
        </p:nvCxnSpPr>
        <p:spPr>
          <a:xfrm rot="10800000">
            <a:off x="2863194" y="6282377"/>
            <a:ext cx="1807128" cy="339331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27" name="Google Shape;327;p35"/>
          <p:cNvCxnSpPr/>
          <p:nvPr/>
        </p:nvCxnSpPr>
        <p:spPr>
          <a:xfrm rot="10800000">
            <a:off x="2831720" y="6434576"/>
            <a:ext cx="1963324" cy="262883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28" name="Google Shape;328;p35"/>
          <p:cNvCxnSpPr/>
          <p:nvPr/>
        </p:nvCxnSpPr>
        <p:spPr>
          <a:xfrm rot="10800000">
            <a:off x="2831720" y="6610220"/>
            <a:ext cx="2100453" cy="140248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29" name="Google Shape;329;p35"/>
          <p:cNvCxnSpPr/>
          <p:nvPr/>
        </p:nvCxnSpPr>
        <p:spPr>
          <a:xfrm rot="10800000">
            <a:off x="2851201" y="6762144"/>
            <a:ext cx="2236580" cy="31616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30" name="Google Shape;330;p35"/>
          <p:cNvCxnSpPr>
            <a:stCxn id="310" idx="0"/>
          </p:cNvCxnSpPr>
          <p:nvPr/>
        </p:nvCxnSpPr>
        <p:spPr>
          <a:xfrm>
            <a:off x="1094064" y="5762130"/>
            <a:ext cx="3357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31" name="Google Shape;331;p35"/>
          <p:cNvCxnSpPr>
            <a:endCxn id="298" idx="0"/>
          </p:cNvCxnSpPr>
          <p:nvPr/>
        </p:nvCxnSpPr>
        <p:spPr>
          <a:xfrm>
            <a:off x="1429615" y="5762169"/>
            <a:ext cx="258900" cy="7632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32" name="Google Shape;332;p35"/>
          <p:cNvCxnSpPr>
            <a:stCxn id="311" idx="0"/>
          </p:cNvCxnSpPr>
          <p:nvPr/>
        </p:nvCxnSpPr>
        <p:spPr>
          <a:xfrm>
            <a:off x="1094063" y="6653473"/>
            <a:ext cx="594900" cy="630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33" name="Google Shape;333;p35"/>
          <p:cNvCxnSpPr/>
          <p:nvPr/>
        </p:nvCxnSpPr>
        <p:spPr>
          <a:xfrm rot="10800000">
            <a:off x="3005355" y="4674000"/>
            <a:ext cx="0" cy="200046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34" name="Google Shape;334;p35"/>
          <p:cNvCxnSpPr/>
          <p:nvPr/>
        </p:nvCxnSpPr>
        <p:spPr>
          <a:xfrm rot="10800000">
            <a:off x="2860858" y="4674000"/>
            <a:ext cx="0" cy="200046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35" name="Google Shape;335;p35"/>
          <p:cNvCxnSpPr/>
          <p:nvPr/>
        </p:nvCxnSpPr>
        <p:spPr>
          <a:xfrm rot="10800000">
            <a:off x="1627622" y="4674000"/>
            <a:ext cx="0" cy="200046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36" name="Google Shape;336;p35"/>
          <p:cNvCxnSpPr/>
          <p:nvPr/>
        </p:nvCxnSpPr>
        <p:spPr>
          <a:xfrm rot="10800000">
            <a:off x="1489493" y="4674000"/>
            <a:ext cx="0" cy="200046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37" name="Google Shape;337;p35"/>
          <p:cNvCxnSpPr/>
          <p:nvPr/>
        </p:nvCxnSpPr>
        <p:spPr>
          <a:xfrm flipH="1" rot="10800000">
            <a:off x="2403989" y="5441856"/>
            <a:ext cx="359611" cy="365547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38" name="Google Shape;338;p35"/>
          <p:cNvCxnSpPr/>
          <p:nvPr/>
        </p:nvCxnSpPr>
        <p:spPr>
          <a:xfrm flipH="1" rot="10800000">
            <a:off x="2589996" y="5437493"/>
            <a:ext cx="359611" cy="365547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39" name="Google Shape;339;p35"/>
          <p:cNvCxnSpPr/>
          <p:nvPr/>
        </p:nvCxnSpPr>
        <p:spPr>
          <a:xfrm rot="10800000">
            <a:off x="1701767" y="5445045"/>
            <a:ext cx="525949" cy="362138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40" name="Google Shape;340;p35"/>
          <p:cNvCxnSpPr>
            <a:stCxn id="309" idx="0"/>
          </p:cNvCxnSpPr>
          <p:nvPr/>
        </p:nvCxnSpPr>
        <p:spPr>
          <a:xfrm rot="10800000">
            <a:off x="1463242" y="5460459"/>
            <a:ext cx="558300" cy="35970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341" name="Google Shape;341;p35"/>
          <p:cNvGrpSpPr/>
          <p:nvPr/>
        </p:nvGrpSpPr>
        <p:grpSpPr>
          <a:xfrm>
            <a:off x="4670322" y="3934175"/>
            <a:ext cx="406627" cy="567810"/>
            <a:chOff x="4670322" y="4061074"/>
            <a:chExt cx="406627" cy="567810"/>
          </a:xfrm>
        </p:grpSpPr>
        <p:pic>
          <p:nvPicPr>
            <p:cNvPr descr="A close up of a logo&#10;&#10;Description generated with very high confidence" id="342" name="Google Shape;342;p35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4717247" y="4105749"/>
              <a:ext cx="323834" cy="45876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3" name="Google Shape;343;p35"/>
            <p:cNvSpPr/>
            <p:nvPr/>
          </p:nvSpPr>
          <p:spPr>
            <a:xfrm>
              <a:off x="4670322" y="4061074"/>
              <a:ext cx="406627" cy="567810"/>
            </a:xfrm>
            <a:prstGeom prst="roundRect">
              <a:avLst>
                <a:gd fmla="val 16667" name="adj"/>
              </a:avLst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344" name="Google Shape;344;p35"/>
          <p:cNvSpPr/>
          <p:nvPr/>
        </p:nvSpPr>
        <p:spPr>
          <a:xfrm rot="5400000">
            <a:off x="5094091" y="3992964"/>
            <a:ext cx="106017" cy="77789"/>
          </a:xfrm>
          <a:prstGeom prst="triangle">
            <a:avLst>
              <a:gd fmla="val 50000" name="adj"/>
            </a:avLst>
          </a:prstGeom>
          <a:solidFill>
            <a:srgbClr val="FF0000"/>
          </a:solidFill>
          <a:ln cap="flat" cmpd="sng" w="127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45" name="Google Shape;345;p35"/>
          <p:cNvSpPr/>
          <p:nvPr/>
        </p:nvSpPr>
        <p:spPr>
          <a:xfrm rot="5400000">
            <a:off x="5088004" y="4135762"/>
            <a:ext cx="106017" cy="77789"/>
          </a:xfrm>
          <a:prstGeom prst="triangle">
            <a:avLst>
              <a:gd fmla="val 50000" name="adj"/>
            </a:avLst>
          </a:prstGeom>
          <a:solidFill>
            <a:srgbClr val="FF0000"/>
          </a:solidFill>
          <a:ln cap="flat" cmpd="sng" w="127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46" name="Google Shape;346;p35"/>
          <p:cNvSpPr/>
          <p:nvPr/>
        </p:nvSpPr>
        <p:spPr>
          <a:xfrm rot="5400000">
            <a:off x="5088004" y="4273942"/>
            <a:ext cx="106017" cy="77789"/>
          </a:xfrm>
          <a:prstGeom prst="triangle">
            <a:avLst>
              <a:gd fmla="val 50000" name="adj"/>
            </a:avLst>
          </a:prstGeom>
          <a:solidFill>
            <a:srgbClr val="FF0000"/>
          </a:solidFill>
          <a:ln cap="flat" cmpd="sng" w="127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47" name="Google Shape;347;p35"/>
          <p:cNvSpPr/>
          <p:nvPr/>
        </p:nvSpPr>
        <p:spPr>
          <a:xfrm rot="5400000">
            <a:off x="5088004" y="4412122"/>
            <a:ext cx="106017" cy="77789"/>
          </a:xfrm>
          <a:prstGeom prst="triangle">
            <a:avLst>
              <a:gd fmla="val 50000" name="adj"/>
            </a:avLst>
          </a:prstGeom>
          <a:solidFill>
            <a:srgbClr val="FF0000"/>
          </a:solidFill>
          <a:ln cap="flat" cmpd="sng" w="127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48" name="Google Shape;348;p35"/>
          <p:cNvSpPr/>
          <p:nvPr/>
        </p:nvSpPr>
        <p:spPr>
          <a:xfrm>
            <a:off x="5492668" y="4645003"/>
            <a:ext cx="106017" cy="77789"/>
          </a:xfrm>
          <a:prstGeom prst="triangle">
            <a:avLst>
              <a:gd fmla="val 50000" name="adj"/>
            </a:avLst>
          </a:prstGeom>
          <a:solidFill>
            <a:srgbClr val="FF0000"/>
          </a:solidFill>
          <a:ln cap="flat" cmpd="sng" w="127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49" name="Google Shape;349;p35"/>
          <p:cNvSpPr/>
          <p:nvPr/>
        </p:nvSpPr>
        <p:spPr>
          <a:xfrm>
            <a:off x="5361981" y="4645003"/>
            <a:ext cx="106017" cy="77789"/>
          </a:xfrm>
          <a:prstGeom prst="triangle">
            <a:avLst>
              <a:gd fmla="val 50000" name="adj"/>
            </a:avLst>
          </a:prstGeom>
          <a:solidFill>
            <a:srgbClr val="FF0000"/>
          </a:solidFill>
          <a:ln cap="flat" cmpd="sng" w="127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cxnSp>
        <p:nvCxnSpPr>
          <p:cNvPr id="350" name="Google Shape;350;p35"/>
          <p:cNvCxnSpPr>
            <a:stCxn id="347" idx="0"/>
          </p:cNvCxnSpPr>
          <p:nvPr/>
        </p:nvCxnSpPr>
        <p:spPr>
          <a:xfrm>
            <a:off x="5179907" y="4451017"/>
            <a:ext cx="1821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51" name="Google Shape;351;p35"/>
          <p:cNvCxnSpPr/>
          <p:nvPr/>
        </p:nvCxnSpPr>
        <p:spPr>
          <a:xfrm flipH="1" rot="10800000">
            <a:off x="5179907" y="4319121"/>
            <a:ext cx="322805" cy="1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52" name="Google Shape;352;p35"/>
          <p:cNvCxnSpPr/>
          <p:nvPr/>
        </p:nvCxnSpPr>
        <p:spPr>
          <a:xfrm flipH="1" rot="10800000">
            <a:off x="5179907" y="4172990"/>
            <a:ext cx="551748" cy="6285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53" name="Google Shape;353;p35"/>
          <p:cNvCxnSpPr/>
          <p:nvPr/>
        </p:nvCxnSpPr>
        <p:spPr>
          <a:xfrm flipH="1" rot="10800000">
            <a:off x="5179907" y="4027403"/>
            <a:ext cx="551748" cy="6285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54" name="Google Shape;354;p35"/>
          <p:cNvCxnSpPr>
            <a:endCxn id="348" idx="0"/>
          </p:cNvCxnSpPr>
          <p:nvPr/>
        </p:nvCxnSpPr>
        <p:spPr>
          <a:xfrm>
            <a:off x="5502777" y="4323403"/>
            <a:ext cx="42900" cy="3216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55" name="Google Shape;355;p35"/>
          <p:cNvCxnSpPr/>
          <p:nvPr/>
        </p:nvCxnSpPr>
        <p:spPr>
          <a:xfrm>
            <a:off x="5361981" y="4451016"/>
            <a:ext cx="53008" cy="193987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356" name="Google Shape;356;p35"/>
          <p:cNvGrpSpPr/>
          <p:nvPr/>
        </p:nvGrpSpPr>
        <p:grpSpPr>
          <a:xfrm>
            <a:off x="11024117" y="2657487"/>
            <a:ext cx="406627" cy="567810"/>
            <a:chOff x="4670322" y="4061074"/>
            <a:chExt cx="406627" cy="567810"/>
          </a:xfrm>
        </p:grpSpPr>
        <p:pic>
          <p:nvPicPr>
            <p:cNvPr descr="A close up of a logo&#10;&#10;Description generated with very high confidence" id="357" name="Google Shape;357;p35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4717247" y="4105749"/>
              <a:ext cx="323834" cy="45876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8" name="Google Shape;358;p35"/>
            <p:cNvSpPr/>
            <p:nvPr/>
          </p:nvSpPr>
          <p:spPr>
            <a:xfrm>
              <a:off x="4670322" y="4061074"/>
              <a:ext cx="406627" cy="567810"/>
            </a:xfrm>
            <a:prstGeom prst="roundRect">
              <a:avLst>
                <a:gd fmla="val 16667" name="adj"/>
              </a:avLst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grpSp>
        <p:nvGrpSpPr>
          <p:cNvPr id="359" name="Google Shape;359;p35"/>
          <p:cNvGrpSpPr/>
          <p:nvPr/>
        </p:nvGrpSpPr>
        <p:grpSpPr>
          <a:xfrm>
            <a:off x="6026059" y="6034186"/>
            <a:ext cx="620812" cy="687020"/>
            <a:chOff x="795693" y="5872495"/>
            <a:chExt cx="620812" cy="687020"/>
          </a:xfrm>
        </p:grpSpPr>
        <p:pic>
          <p:nvPicPr>
            <p:cNvPr descr="A close up of a logo&#10;&#10;Description generated with very high confidence" id="360" name="Google Shape;360;p35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 rot="-5400000">
              <a:off x="795693" y="5905599"/>
              <a:ext cx="620812" cy="620812"/>
            </a:xfrm>
            <a:prstGeom prst="rect">
              <a:avLst/>
            </a:prstGeom>
            <a:noFill/>
            <a:ln cap="flat" cmpd="sng" w="9525">
              <a:solidFill>
                <a:srgbClr val="E0A280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361" name="Google Shape;361;p35"/>
            <p:cNvSpPr/>
            <p:nvPr/>
          </p:nvSpPr>
          <p:spPr>
            <a:xfrm>
              <a:off x="795693" y="5872495"/>
              <a:ext cx="620812" cy="687020"/>
            </a:xfrm>
            <a:prstGeom prst="rect">
              <a:avLst/>
            </a:prstGeom>
            <a:noFill/>
            <a:ln cap="flat" cmpd="sng" w="12700">
              <a:solidFill>
                <a:srgbClr val="E0A2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cxnSp>
        <p:nvCxnSpPr>
          <p:cNvPr id="362" name="Google Shape;362;p35"/>
          <p:cNvCxnSpPr/>
          <p:nvPr/>
        </p:nvCxnSpPr>
        <p:spPr>
          <a:xfrm rot="10800000">
            <a:off x="5505065" y="5505807"/>
            <a:ext cx="344982" cy="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63" name="Google Shape;363;p35"/>
          <p:cNvCxnSpPr/>
          <p:nvPr/>
        </p:nvCxnSpPr>
        <p:spPr>
          <a:xfrm rot="10800000">
            <a:off x="5834630" y="5474080"/>
            <a:ext cx="0" cy="998238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64" name="Google Shape;364;p35"/>
          <p:cNvCxnSpPr/>
          <p:nvPr/>
        </p:nvCxnSpPr>
        <p:spPr>
          <a:xfrm rot="10800000">
            <a:off x="5797917" y="6434537"/>
            <a:ext cx="344982" cy="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365" name="Google Shape;365;p35"/>
          <p:cNvGrpSpPr/>
          <p:nvPr/>
        </p:nvGrpSpPr>
        <p:grpSpPr>
          <a:xfrm>
            <a:off x="7571105" y="4133215"/>
            <a:ext cx="1153795" cy="2433320"/>
            <a:chOff x="11923" y="6957"/>
            <a:chExt cx="1817" cy="3832"/>
          </a:xfrm>
        </p:grpSpPr>
        <p:cxnSp>
          <p:nvCxnSpPr>
            <p:cNvPr id="366" name="Google Shape;366;p35"/>
            <p:cNvCxnSpPr/>
            <p:nvPr/>
          </p:nvCxnSpPr>
          <p:spPr>
            <a:xfrm rot="10800000">
              <a:off x="11930" y="7226"/>
              <a:ext cx="1810" cy="0"/>
            </a:xfrm>
            <a:prstGeom prst="straightConnector1">
              <a:avLst/>
            </a:prstGeom>
            <a:solidFill>
              <a:schemeClr val="dk1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367" name="Google Shape;367;p35"/>
            <p:cNvSpPr txBox="1"/>
            <p:nvPr/>
          </p:nvSpPr>
          <p:spPr>
            <a:xfrm>
              <a:off x="11930" y="6957"/>
              <a:ext cx="905" cy="337"/>
            </a:xfrm>
            <a:prstGeom prst="rect">
              <a:avLst/>
            </a:prstGeom>
            <a:solidFill>
              <a:schemeClr val="dk1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800">
                  <a:solidFill>
                    <a:schemeClr val="lt1"/>
                  </a:solidFill>
                  <a:latin typeface="Gill Sans"/>
                  <a:ea typeface="Gill Sans"/>
                  <a:cs typeface="Gill Sans"/>
                  <a:sym typeface="Gill Sans"/>
                </a:rPr>
                <a:t>W_set1</a:t>
              </a:r>
              <a:endParaRPr sz="8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368" name="Google Shape;368;p35"/>
            <p:cNvSpPr txBox="1"/>
            <p:nvPr/>
          </p:nvSpPr>
          <p:spPr>
            <a:xfrm>
              <a:off x="12796" y="6961"/>
              <a:ext cx="905" cy="339"/>
            </a:xfrm>
            <a:prstGeom prst="rect">
              <a:avLst/>
            </a:prstGeom>
            <a:solidFill>
              <a:schemeClr val="dk1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800">
                  <a:solidFill>
                    <a:schemeClr val="lt1"/>
                  </a:solidFill>
                  <a:latin typeface="Gill Sans"/>
                  <a:ea typeface="Gill Sans"/>
                  <a:cs typeface="Gill Sans"/>
                  <a:sym typeface="Gill Sans"/>
                </a:rPr>
                <a:t>W_set2</a:t>
              </a:r>
              <a:endParaRPr sz="8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pic>
          <p:nvPicPr>
            <p:cNvPr descr="A picture containing wall&#10;&#10;Description generated with high confidence" id="369" name="Google Shape;369;p35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11923" y="7290"/>
              <a:ext cx="1778" cy="349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A picture containing ground, outdoor, building&#10;&#10;Description generated with very high confidence" id="370" name="Google Shape;370;p35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1743291" y="2291927"/>
            <a:ext cx="1072106" cy="804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35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5980334" y="2183888"/>
            <a:ext cx="1514740" cy="151474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2" name="Google Shape;372;p35"/>
          <p:cNvCxnSpPr/>
          <p:nvPr/>
        </p:nvCxnSpPr>
        <p:spPr>
          <a:xfrm>
            <a:off x="2949607" y="2659124"/>
            <a:ext cx="2946831" cy="0"/>
          </a:xfrm>
          <a:prstGeom prst="straightConnector1">
            <a:avLst/>
          </a:prstGeom>
          <a:noFill/>
          <a:ln cap="flat" cmpd="sng" w="31750">
            <a:solidFill>
              <a:schemeClr val="accent3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73" name="Google Shape;373;p35"/>
          <p:cNvCxnSpPr/>
          <p:nvPr/>
        </p:nvCxnSpPr>
        <p:spPr>
          <a:xfrm rot="10800000">
            <a:off x="6737704" y="3768636"/>
            <a:ext cx="0" cy="1513703"/>
          </a:xfrm>
          <a:prstGeom prst="straightConnector1">
            <a:avLst/>
          </a:prstGeom>
          <a:noFill/>
          <a:ln cap="flat" cmpd="sng" w="31750">
            <a:solidFill>
              <a:schemeClr val="accent5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74" name="Google Shape;374;p35"/>
          <p:cNvCxnSpPr/>
          <p:nvPr/>
        </p:nvCxnSpPr>
        <p:spPr>
          <a:xfrm rot="10800000">
            <a:off x="6737704" y="5282339"/>
            <a:ext cx="757370" cy="0"/>
          </a:xfrm>
          <a:prstGeom prst="straightConnector1">
            <a:avLst/>
          </a:prstGeom>
          <a:noFill/>
          <a:ln cap="flat" cmpd="sng" w="317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75" name="Google Shape;375;p35"/>
          <p:cNvCxnSpPr/>
          <p:nvPr/>
        </p:nvCxnSpPr>
        <p:spPr>
          <a:xfrm>
            <a:off x="7593244" y="3096007"/>
            <a:ext cx="1802547" cy="0"/>
          </a:xfrm>
          <a:prstGeom prst="straightConnector1">
            <a:avLst/>
          </a:prstGeom>
          <a:noFill/>
          <a:ln cap="flat" cmpd="sng" w="57150">
            <a:solidFill>
              <a:srgbClr val="00B05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76" name="Google Shape;376;p35"/>
          <p:cNvSpPr txBox="1"/>
          <p:nvPr/>
        </p:nvSpPr>
        <p:spPr>
          <a:xfrm>
            <a:off x="7680290" y="3128807"/>
            <a:ext cx="1533025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Record saved data .csv</a:t>
            </a:r>
            <a:endParaRPr sz="1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77" name="Google Shape;377;p35"/>
          <p:cNvSpPr/>
          <p:nvPr/>
        </p:nvSpPr>
        <p:spPr>
          <a:xfrm rot="5400000">
            <a:off x="5613428" y="5371618"/>
            <a:ext cx="106017" cy="77789"/>
          </a:xfrm>
          <a:prstGeom prst="triangle">
            <a:avLst>
              <a:gd fmla="val 50000" name="adj"/>
            </a:avLst>
          </a:prstGeom>
          <a:solidFill>
            <a:srgbClr val="FF0000"/>
          </a:solidFill>
          <a:ln cap="flat" cmpd="sng" w="127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78" name="Google Shape;378;p35"/>
          <p:cNvSpPr/>
          <p:nvPr/>
        </p:nvSpPr>
        <p:spPr>
          <a:xfrm rot="5400000">
            <a:off x="5624011" y="5190436"/>
            <a:ext cx="106017" cy="77789"/>
          </a:xfrm>
          <a:prstGeom prst="triangle">
            <a:avLst>
              <a:gd fmla="val 50000" name="adj"/>
            </a:avLst>
          </a:prstGeom>
          <a:solidFill>
            <a:srgbClr val="FF0000"/>
          </a:solidFill>
          <a:ln cap="flat" cmpd="sng" w="127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cxnSp>
        <p:nvCxnSpPr>
          <p:cNvPr id="379" name="Google Shape;379;p35"/>
          <p:cNvCxnSpPr/>
          <p:nvPr/>
        </p:nvCxnSpPr>
        <p:spPr>
          <a:xfrm flipH="1" rot="10800000">
            <a:off x="5677019" y="5226187"/>
            <a:ext cx="551748" cy="6285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80" name="Google Shape;380;p35"/>
          <p:cNvCxnSpPr/>
          <p:nvPr/>
        </p:nvCxnSpPr>
        <p:spPr>
          <a:xfrm flipH="1" rot="10800000">
            <a:off x="5689428" y="5408365"/>
            <a:ext cx="551748" cy="6285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81" name="Google Shape;381;p35"/>
          <p:cNvSpPr txBox="1"/>
          <p:nvPr/>
        </p:nvSpPr>
        <p:spPr>
          <a:xfrm>
            <a:off x="5637353" y="3872507"/>
            <a:ext cx="316718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9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5V</a:t>
            </a:r>
            <a:endParaRPr sz="9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82" name="Google Shape;382;p35"/>
          <p:cNvSpPr txBox="1"/>
          <p:nvPr/>
        </p:nvSpPr>
        <p:spPr>
          <a:xfrm>
            <a:off x="6094037" y="5042535"/>
            <a:ext cx="316718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9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5V</a:t>
            </a:r>
            <a:endParaRPr sz="9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83" name="Google Shape;383;p35"/>
          <p:cNvSpPr txBox="1"/>
          <p:nvPr/>
        </p:nvSpPr>
        <p:spPr>
          <a:xfrm>
            <a:off x="5642359" y="4050936"/>
            <a:ext cx="383362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9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Gnd</a:t>
            </a:r>
            <a:endParaRPr sz="9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84" name="Google Shape;384;p35"/>
          <p:cNvSpPr txBox="1"/>
          <p:nvPr/>
        </p:nvSpPr>
        <p:spPr>
          <a:xfrm>
            <a:off x="6155515" y="5292949"/>
            <a:ext cx="383362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9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Gnd</a:t>
            </a:r>
            <a:endParaRPr sz="9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descr="A picture containing indoor&#10;&#10;Description generated with high confidence" id="385" name="Google Shape;385;p35"/>
          <p:cNvPicPr preferRelativeResize="0"/>
          <p:nvPr>
            <p:ph idx="4294967295" type="body"/>
          </p:nvPr>
        </p:nvPicPr>
        <p:blipFill rotWithShape="1">
          <a:blip r:embed="rId16">
            <a:alphaModFix/>
          </a:blip>
          <a:srcRect b="0" l="0" r="0" t="0"/>
          <a:stretch/>
        </p:blipFill>
        <p:spPr>
          <a:xfrm rot="-5400000">
            <a:off x="1448326" y="4332115"/>
            <a:ext cx="1591800" cy="79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36"/>
          <p:cNvSpPr txBox="1"/>
          <p:nvPr>
            <p:ph idx="4294967295" type="title"/>
          </p:nvPr>
        </p:nvSpPr>
        <p:spPr>
          <a:xfrm>
            <a:off x="2231136" y="249074"/>
            <a:ext cx="7729728" cy="1188720"/>
          </a:xfrm>
          <a:prstGeom prst="rect">
            <a:avLst/>
          </a:prstGeom>
          <a:solidFill>
            <a:srgbClr val="FFFFFF"/>
          </a:solidFill>
          <a:ln cap="sq" cmpd="sng" w="31750">
            <a:solidFill>
              <a:srgbClr val="40404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Balthazar"/>
              <a:buNone/>
            </a:pPr>
            <a:r>
              <a:rPr lang="en-IN" sz="3600">
                <a:latin typeface="Balthazar"/>
                <a:ea typeface="Balthazar"/>
                <a:cs typeface="Balthazar"/>
                <a:sym typeface="Balthazar"/>
              </a:rPr>
              <a:t>PROPOSED WORK </a:t>
            </a:r>
            <a:endParaRPr sz="2800">
              <a:latin typeface="Balthazar"/>
              <a:ea typeface="Balthazar"/>
              <a:cs typeface="Balthazar"/>
              <a:sym typeface="Balthazar"/>
            </a:endParaRPr>
          </a:p>
        </p:txBody>
      </p:sp>
      <p:pic>
        <p:nvPicPr>
          <p:cNvPr descr="A circuit board&#10;&#10;Description generated with very high confidence" id="391" name="Google Shape;391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63615" y="2245980"/>
            <a:ext cx="2995210" cy="399361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831620" y="4189861"/>
            <a:ext cx="3225419" cy="24190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3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831621" y="1572413"/>
            <a:ext cx="3225418" cy="2419062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p36"/>
          <p:cNvSpPr txBox="1"/>
          <p:nvPr/>
        </p:nvSpPr>
        <p:spPr>
          <a:xfrm>
            <a:off x="7174306" y="2501870"/>
            <a:ext cx="129383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Front View</a:t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95" name="Google Shape;395;p36"/>
          <p:cNvSpPr txBox="1"/>
          <p:nvPr/>
        </p:nvSpPr>
        <p:spPr>
          <a:xfrm>
            <a:off x="7240566" y="5329477"/>
            <a:ext cx="116131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Side View</a:t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96" name="Google Shape;396;p36"/>
          <p:cNvSpPr txBox="1"/>
          <p:nvPr/>
        </p:nvSpPr>
        <p:spPr>
          <a:xfrm>
            <a:off x="5039765" y="6239594"/>
            <a:ext cx="129383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Top view</a:t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97" name="Google Shape;397;p36"/>
          <p:cNvSpPr txBox="1"/>
          <p:nvPr/>
        </p:nvSpPr>
        <p:spPr>
          <a:xfrm>
            <a:off x="4055724" y="1572413"/>
            <a:ext cx="455574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Data acquisition robot for end-to-end learning</a:t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37"/>
          <p:cNvSpPr txBox="1"/>
          <p:nvPr>
            <p:ph idx="4294967295" type="title"/>
          </p:nvPr>
        </p:nvSpPr>
        <p:spPr>
          <a:xfrm>
            <a:off x="2250911" y="257637"/>
            <a:ext cx="7729728" cy="1188720"/>
          </a:xfrm>
          <a:prstGeom prst="rect">
            <a:avLst/>
          </a:prstGeom>
          <a:solidFill>
            <a:srgbClr val="FFFFFF"/>
          </a:solidFill>
          <a:ln cap="sq" cmpd="sng" w="31750">
            <a:solidFill>
              <a:srgbClr val="40404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Balthazar"/>
              <a:buNone/>
            </a:pPr>
            <a:r>
              <a:rPr b="0" i="0" lang="en-IN" sz="3600" u="none" cap="none" strike="noStrike">
                <a:solidFill>
                  <a:srgbClr val="262626"/>
                </a:solidFill>
                <a:latin typeface="Balthazar"/>
                <a:ea typeface="Balthazar"/>
                <a:cs typeface="Balthazar"/>
                <a:sym typeface="Balthazar"/>
              </a:rPr>
              <a:t>DATA VISUALIZATION </a:t>
            </a:r>
            <a:endParaRPr b="0" i="0" sz="2800" u="none" cap="none" strike="noStrike">
              <a:solidFill>
                <a:srgbClr val="262626"/>
              </a:solidFill>
              <a:latin typeface="Balthazar"/>
              <a:ea typeface="Balthazar"/>
              <a:cs typeface="Balthazar"/>
              <a:sym typeface="Balthazar"/>
            </a:endParaRPr>
          </a:p>
        </p:txBody>
      </p:sp>
      <p:pic>
        <p:nvPicPr>
          <p:cNvPr descr="A screenshot of a cell phone&#10;&#10;Description generated with very high confidence" id="403" name="Google Shape;403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43310" y="2112860"/>
            <a:ext cx="2752690" cy="165161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screenshot of a cell phone&#10;&#10;Description generated with very high confidence" id="404" name="Google Shape;404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89446" y="2108456"/>
            <a:ext cx="2730609" cy="163138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screenshot of a cell phone&#10;&#10;Description generated with very high confidence" id="405" name="Google Shape;405;p3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40889" y="2108456"/>
            <a:ext cx="2752690" cy="166042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screenshot of a cell phone&#10;&#10;Description generated with very high confidence" id="406" name="Google Shape;406;p3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413501" y="2112859"/>
            <a:ext cx="2730608" cy="165161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lose up of a logo&#10;&#10;Description generated with high confidence" id="407" name="Google Shape;407;p3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388289" y="4215052"/>
            <a:ext cx="2727486" cy="215731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p3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9413500" y="4215052"/>
            <a:ext cx="2723232" cy="215731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p3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412639" y="4215052"/>
            <a:ext cx="2703997" cy="215731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lose up of a logo&#10;&#10;Description generated with high confidence" id="410" name="Google Shape;410;p37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302834" y="4215052"/>
            <a:ext cx="2703997" cy="2124569"/>
          </a:xfrm>
          <a:prstGeom prst="rect">
            <a:avLst/>
          </a:prstGeom>
          <a:noFill/>
          <a:ln>
            <a:noFill/>
          </a:ln>
        </p:spPr>
      </p:pic>
      <p:sp>
        <p:nvSpPr>
          <p:cNvPr id="411" name="Google Shape;411;p37"/>
          <p:cNvSpPr txBox="1"/>
          <p:nvPr/>
        </p:nvSpPr>
        <p:spPr>
          <a:xfrm>
            <a:off x="4055165" y="3764474"/>
            <a:ext cx="459850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Data visualisation in MS Excel</a:t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12" name="Google Shape;412;p37"/>
          <p:cNvSpPr txBox="1"/>
          <p:nvPr/>
        </p:nvSpPr>
        <p:spPr>
          <a:xfrm>
            <a:off x="4113386" y="6372362"/>
            <a:ext cx="459850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Data visualisation in Processing</a:t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13" name="Google Shape;413;p37"/>
          <p:cNvSpPr txBox="1"/>
          <p:nvPr/>
        </p:nvSpPr>
        <p:spPr>
          <a:xfrm>
            <a:off x="4090193" y="1590539"/>
            <a:ext cx="4598505" cy="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u="sng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Data of 1D Distance Acquisition Sensor</a:t>
            </a:r>
            <a:endParaRPr sz="1800" u="sng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38"/>
          <p:cNvSpPr txBox="1"/>
          <p:nvPr>
            <p:ph idx="4294967295" type="title"/>
          </p:nvPr>
        </p:nvSpPr>
        <p:spPr>
          <a:xfrm>
            <a:off x="2231136" y="222571"/>
            <a:ext cx="7729728" cy="1188720"/>
          </a:xfrm>
          <a:prstGeom prst="rect">
            <a:avLst/>
          </a:prstGeom>
          <a:solidFill>
            <a:srgbClr val="FFFFFF"/>
          </a:solidFill>
          <a:ln cap="sq" cmpd="sng" w="31750">
            <a:solidFill>
              <a:srgbClr val="40404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Balthazar"/>
              <a:buNone/>
            </a:pPr>
            <a:r>
              <a:rPr b="0" i="0" lang="en-IN" sz="3600" u="none" cap="none" strike="noStrike">
                <a:solidFill>
                  <a:srgbClr val="262626"/>
                </a:solidFill>
                <a:latin typeface="Balthazar"/>
                <a:ea typeface="Balthazar"/>
                <a:cs typeface="Balthazar"/>
                <a:sym typeface="Balthazar"/>
              </a:rPr>
              <a:t>DATA VISUALIZATION </a:t>
            </a:r>
            <a:endParaRPr b="0" i="0" sz="2800" u="none" cap="none" strike="noStrike">
              <a:solidFill>
                <a:srgbClr val="262626"/>
              </a:solidFill>
              <a:latin typeface="Balthazar"/>
              <a:ea typeface="Balthazar"/>
              <a:cs typeface="Balthazar"/>
              <a:sym typeface="Balthazar"/>
            </a:endParaRPr>
          </a:p>
        </p:txBody>
      </p:sp>
      <p:sp>
        <p:nvSpPr>
          <p:cNvPr id="419" name="Google Shape;419;p38"/>
          <p:cNvSpPr txBox="1"/>
          <p:nvPr/>
        </p:nvSpPr>
        <p:spPr>
          <a:xfrm>
            <a:off x="4076941" y="1448360"/>
            <a:ext cx="459850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Data Augmentation for Images</a:t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420" name="Google Shape;420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70715" y="2076643"/>
            <a:ext cx="4639322" cy="437258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" name="Google Shape;421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8010" y="3743750"/>
            <a:ext cx="6563641" cy="2705478"/>
          </a:xfrm>
          <a:prstGeom prst="rect">
            <a:avLst/>
          </a:prstGeom>
          <a:noFill/>
          <a:ln>
            <a:noFill/>
          </a:ln>
        </p:spPr>
      </p:pic>
      <p:sp>
        <p:nvSpPr>
          <p:cNvPr id="422" name="Google Shape;422;p38"/>
          <p:cNvSpPr txBox="1"/>
          <p:nvPr/>
        </p:nvSpPr>
        <p:spPr>
          <a:xfrm>
            <a:off x="1080579" y="6449228"/>
            <a:ext cx="4598505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6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Frame and joystick coordinate system</a:t>
            </a:r>
            <a:endParaRPr sz="16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23" name="Google Shape;423;p38"/>
          <p:cNvSpPr txBox="1"/>
          <p:nvPr/>
        </p:nvSpPr>
        <p:spPr>
          <a:xfrm>
            <a:off x="7270715" y="6449228"/>
            <a:ext cx="4639323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6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Flipped image and adjust steering angle</a:t>
            </a:r>
            <a:endParaRPr sz="16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24" name="Google Shape;424;p38"/>
          <p:cNvSpPr txBox="1"/>
          <p:nvPr/>
        </p:nvSpPr>
        <p:spPr>
          <a:xfrm>
            <a:off x="295275" y="1818198"/>
            <a:ext cx="6016487" cy="18148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6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Importance of data augmentation:</a:t>
            </a:r>
            <a:endParaRPr sz="16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IN" sz="16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Technique for increasing training accuracy</a:t>
            </a:r>
            <a:endParaRPr sz="16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IN" sz="16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Brings variability of data by random transformations, which needs the steering data to be adjusted</a:t>
            </a:r>
            <a:endParaRPr sz="16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IN" sz="16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Increases the data set</a:t>
            </a:r>
            <a:endParaRPr sz="16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IN" sz="16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Three performed transformations – flip, crop and translate</a:t>
            </a:r>
            <a:endParaRPr sz="16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39"/>
          <p:cNvSpPr txBox="1"/>
          <p:nvPr>
            <p:ph idx="4294967295" type="title"/>
          </p:nvPr>
        </p:nvSpPr>
        <p:spPr>
          <a:xfrm>
            <a:off x="2231136" y="222571"/>
            <a:ext cx="7729728" cy="1188720"/>
          </a:xfrm>
          <a:prstGeom prst="rect">
            <a:avLst/>
          </a:prstGeom>
          <a:solidFill>
            <a:srgbClr val="FFFFFF"/>
          </a:solidFill>
          <a:ln cap="sq" cmpd="sng" w="31750">
            <a:solidFill>
              <a:srgbClr val="40404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Balthazar"/>
              <a:buNone/>
            </a:pPr>
            <a:r>
              <a:rPr b="0" i="0" lang="en-IN" sz="3600" u="none" cap="none" strike="noStrike">
                <a:solidFill>
                  <a:srgbClr val="262626"/>
                </a:solidFill>
                <a:latin typeface="Balthazar"/>
                <a:ea typeface="Balthazar"/>
                <a:cs typeface="Balthazar"/>
                <a:sym typeface="Balthazar"/>
              </a:rPr>
              <a:t>DATA VISUALIZATION </a:t>
            </a:r>
            <a:endParaRPr b="0" i="0" sz="2800" u="none" cap="none" strike="noStrike">
              <a:solidFill>
                <a:srgbClr val="262626"/>
              </a:solidFill>
              <a:latin typeface="Balthazar"/>
              <a:ea typeface="Balthazar"/>
              <a:cs typeface="Balthazar"/>
              <a:sym typeface="Balthazar"/>
            </a:endParaRPr>
          </a:p>
        </p:txBody>
      </p:sp>
      <p:sp>
        <p:nvSpPr>
          <p:cNvPr id="430" name="Google Shape;430;p39"/>
          <p:cNvSpPr txBox="1"/>
          <p:nvPr/>
        </p:nvSpPr>
        <p:spPr>
          <a:xfrm>
            <a:off x="4076941" y="1448360"/>
            <a:ext cx="459850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Data Augmentation</a:t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431" name="Google Shape;431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62272" y="1817692"/>
            <a:ext cx="7729728" cy="2763077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8539" y="4784879"/>
            <a:ext cx="5122538" cy="1897302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p39"/>
          <p:cNvSpPr txBox="1"/>
          <p:nvPr/>
        </p:nvSpPr>
        <p:spPr>
          <a:xfrm>
            <a:off x="7328675" y="4600213"/>
            <a:ext cx="199692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Random translation</a:t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34" name="Google Shape;434;p39"/>
          <p:cNvSpPr txBox="1"/>
          <p:nvPr/>
        </p:nvSpPr>
        <p:spPr>
          <a:xfrm>
            <a:off x="2231136" y="6266097"/>
            <a:ext cx="118796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Crop</a:t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35" name="Google Shape;435;p39"/>
          <p:cNvSpPr txBox="1"/>
          <p:nvPr/>
        </p:nvSpPr>
        <p:spPr>
          <a:xfrm>
            <a:off x="132961" y="2497920"/>
            <a:ext cx="4196350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IN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Cropping is done to reduce unwanted data, so reduces the size of the image.</a:t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IN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Translation of image in this case is helpful for adjusting to the track.</a:t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40"/>
          <p:cNvSpPr txBox="1"/>
          <p:nvPr>
            <p:ph idx="4294967295" type="title"/>
          </p:nvPr>
        </p:nvSpPr>
        <p:spPr>
          <a:xfrm>
            <a:off x="2231136" y="209318"/>
            <a:ext cx="7729728" cy="1188720"/>
          </a:xfrm>
          <a:prstGeom prst="rect">
            <a:avLst/>
          </a:prstGeom>
          <a:solidFill>
            <a:srgbClr val="FFFFFF"/>
          </a:solidFill>
          <a:ln cap="sq" cmpd="sng" w="31750">
            <a:solidFill>
              <a:srgbClr val="40404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Balthazar"/>
              <a:buNone/>
            </a:pPr>
            <a:r>
              <a:rPr lang="en-IN" sz="3600">
                <a:latin typeface="Balthazar"/>
                <a:ea typeface="Balthazar"/>
                <a:cs typeface="Balthazar"/>
                <a:sym typeface="Balthazar"/>
              </a:rPr>
              <a:t>METHODOLOGY</a:t>
            </a:r>
            <a:endParaRPr sz="2800">
              <a:latin typeface="Balthazar"/>
              <a:ea typeface="Balthazar"/>
              <a:cs typeface="Balthazar"/>
              <a:sym typeface="Balthazar"/>
            </a:endParaRPr>
          </a:p>
        </p:txBody>
      </p:sp>
      <p:sp>
        <p:nvSpPr>
          <p:cNvPr id="441" name="Google Shape;441;p40"/>
          <p:cNvSpPr txBox="1"/>
          <p:nvPr/>
        </p:nvSpPr>
        <p:spPr>
          <a:xfrm>
            <a:off x="2648986" y="1485123"/>
            <a:ext cx="6894028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IN" sz="2400" u="sng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Data Description:</a:t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42" name="Google Shape;442;p40"/>
          <p:cNvSpPr txBox="1"/>
          <p:nvPr>
            <p:ph idx="4294967295" type="body"/>
          </p:nvPr>
        </p:nvSpPr>
        <p:spPr>
          <a:xfrm>
            <a:off x="2231136" y="2222823"/>
            <a:ext cx="7729728" cy="38429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-220027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5000"/>
              <a:buChar char="●"/>
            </a:pPr>
            <a:r>
              <a:rPr lang="en-IN"/>
              <a:t>1D-Distance Acquisition Sensor</a:t>
            </a:r>
            <a:endParaRPr/>
          </a:p>
          <a:p>
            <a:pPr indent="-220980" lvl="1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ct val="84210"/>
              <a:buChar char="○"/>
            </a:pPr>
            <a:r>
              <a:rPr lang="en-IN"/>
              <a:t>Each pixel value indicates positional data.</a:t>
            </a:r>
            <a:endParaRPr/>
          </a:p>
          <a:p>
            <a:pPr indent="-220980" lvl="1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ct val="84210"/>
              <a:buChar char="○"/>
            </a:pPr>
            <a:r>
              <a:rPr lang="en-IN"/>
              <a:t>The data is dependent on its neighbouring pixels.</a:t>
            </a:r>
            <a:endParaRPr/>
          </a:p>
          <a:p>
            <a:pPr indent="-220980" lvl="1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ct val="84210"/>
              <a:buChar char="○"/>
            </a:pPr>
            <a:r>
              <a:rPr lang="en-IN"/>
              <a:t>1-Dimensional data</a:t>
            </a:r>
            <a:endParaRPr/>
          </a:p>
          <a:p>
            <a:pPr indent="-220980" lvl="1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ct val="84210"/>
              <a:buChar char="○"/>
            </a:pPr>
            <a:r>
              <a:rPr lang="en-IN"/>
              <a:t>Loss of relevant information if data is shuffled.</a:t>
            </a:r>
            <a:endParaRPr/>
          </a:p>
          <a:p>
            <a:pPr indent="-220027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ct val="75000"/>
              <a:buChar char="●"/>
            </a:pPr>
            <a:r>
              <a:rPr lang="en-IN"/>
              <a:t>Robot data acquisition:</a:t>
            </a:r>
            <a:endParaRPr/>
          </a:p>
          <a:p>
            <a:pPr indent="-220980" lvl="1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ct val="84210"/>
              <a:buChar char="○"/>
            </a:pPr>
            <a:r>
              <a:rPr lang="en-IN"/>
              <a:t>Camera images of dimension = 240x320</a:t>
            </a:r>
            <a:endParaRPr/>
          </a:p>
          <a:p>
            <a:pPr indent="-220980" lvl="1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ct val="84210"/>
              <a:buChar char="○"/>
            </a:pPr>
            <a:r>
              <a:rPr lang="en-IN"/>
              <a:t>Frame rate = 10 fps</a:t>
            </a:r>
            <a:endParaRPr/>
          </a:p>
          <a:p>
            <a:pPr indent="-220980" lvl="1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ct val="84210"/>
              <a:buChar char="○"/>
            </a:pPr>
            <a:r>
              <a:rPr lang="en-IN"/>
              <a:t>The pixel values are dependent on neighbouring pixel values.</a:t>
            </a:r>
            <a:endParaRPr/>
          </a:p>
          <a:p>
            <a:pPr indent="-220980" lvl="1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ct val="84210"/>
              <a:buChar char="○"/>
            </a:pPr>
            <a:r>
              <a:rPr lang="en-IN"/>
              <a:t>Loss of relevant information if data is shuffled.</a:t>
            </a:r>
            <a:endParaRPr/>
          </a:p>
          <a:p>
            <a:pPr indent="-127000" lvl="1" marL="457200" rtl="0" algn="l">
              <a:lnSpc>
                <a:spcPct val="100000"/>
              </a:lnSpc>
              <a:spcBef>
                <a:spcPts val="1000"/>
              </a:spcBef>
              <a:spcAft>
                <a:spcPts val="1600"/>
              </a:spcAft>
              <a:buSzPct val="8421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41"/>
          <p:cNvSpPr txBox="1"/>
          <p:nvPr>
            <p:ph idx="4294967295" type="title"/>
          </p:nvPr>
        </p:nvSpPr>
        <p:spPr>
          <a:xfrm>
            <a:off x="2231136" y="244929"/>
            <a:ext cx="7729728" cy="1188720"/>
          </a:xfrm>
          <a:prstGeom prst="rect">
            <a:avLst/>
          </a:prstGeom>
          <a:solidFill>
            <a:srgbClr val="FFFFFF"/>
          </a:solidFill>
          <a:ln cap="sq" cmpd="sng" w="31750">
            <a:solidFill>
              <a:srgbClr val="40404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Balthazar"/>
              <a:buNone/>
            </a:pPr>
            <a:r>
              <a:rPr lang="en-IN" sz="3600">
                <a:latin typeface="Balthazar"/>
                <a:ea typeface="Balthazar"/>
                <a:cs typeface="Balthazar"/>
                <a:sym typeface="Balthazar"/>
              </a:rPr>
              <a:t>METHODOLOGY</a:t>
            </a:r>
            <a:endParaRPr sz="2800">
              <a:latin typeface="Balthazar"/>
              <a:ea typeface="Balthazar"/>
              <a:cs typeface="Balthazar"/>
              <a:sym typeface="Balthazar"/>
            </a:endParaRPr>
          </a:p>
        </p:txBody>
      </p:sp>
      <p:pic>
        <p:nvPicPr>
          <p:cNvPr id="448" name="Google Shape;448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1192" y="1960518"/>
            <a:ext cx="3707408" cy="2936963"/>
          </a:xfrm>
          <a:prstGeom prst="rect">
            <a:avLst/>
          </a:prstGeom>
          <a:noFill/>
          <a:ln>
            <a:noFill/>
          </a:ln>
        </p:spPr>
      </p:pic>
      <p:sp>
        <p:nvSpPr>
          <p:cNvPr id="449" name="Google Shape;449;p41"/>
          <p:cNvSpPr/>
          <p:nvPr/>
        </p:nvSpPr>
        <p:spPr>
          <a:xfrm>
            <a:off x="581192" y="2095500"/>
            <a:ext cx="3698708" cy="2794000"/>
          </a:xfrm>
          <a:prstGeom prst="rect">
            <a:avLst/>
          </a:prstGeom>
          <a:noFill/>
          <a:ln cap="flat" cmpd="sng" w="12700">
            <a:solidFill>
              <a:srgbClr val="00B05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50" name="Google Shape;450;p41"/>
          <p:cNvSpPr/>
          <p:nvPr/>
        </p:nvSpPr>
        <p:spPr>
          <a:xfrm rot="-5400000">
            <a:off x="617619" y="3048126"/>
            <a:ext cx="3625851" cy="3698710"/>
          </a:xfrm>
          <a:prstGeom prst="arc">
            <a:avLst>
              <a:gd fmla="val 16200000" name="adj1"/>
              <a:gd fmla="val 5322286" name="adj2"/>
            </a:avLst>
          </a:prstGeom>
          <a:noFill/>
          <a:ln cap="flat" cmpd="sng" w="9525">
            <a:solidFill>
              <a:srgbClr val="00B05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cxnSp>
        <p:nvCxnSpPr>
          <p:cNvPr id="451" name="Google Shape;451;p41"/>
          <p:cNvCxnSpPr>
            <a:stCxn id="449" idx="2"/>
          </p:cNvCxnSpPr>
          <p:nvPr/>
        </p:nvCxnSpPr>
        <p:spPr>
          <a:xfrm rot="10800000">
            <a:off x="2430546" y="3084700"/>
            <a:ext cx="0" cy="1804800"/>
          </a:xfrm>
          <a:prstGeom prst="straightConnector1">
            <a:avLst/>
          </a:prstGeom>
          <a:noFill/>
          <a:ln cap="flat" cmpd="sng" w="9525">
            <a:solidFill>
              <a:srgbClr val="00B05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52" name="Google Shape;452;p41"/>
          <p:cNvCxnSpPr/>
          <p:nvPr/>
        </p:nvCxnSpPr>
        <p:spPr>
          <a:xfrm flipH="1" rot="10800000">
            <a:off x="2430544" y="3606800"/>
            <a:ext cx="1290556" cy="1282700"/>
          </a:xfrm>
          <a:prstGeom prst="straightConnector1">
            <a:avLst/>
          </a:prstGeom>
          <a:noFill/>
          <a:ln cap="flat" cmpd="sng" w="9525">
            <a:solidFill>
              <a:srgbClr val="00B05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53" name="Google Shape;453;p41"/>
          <p:cNvCxnSpPr>
            <a:stCxn id="449" idx="2"/>
          </p:cNvCxnSpPr>
          <p:nvPr/>
        </p:nvCxnSpPr>
        <p:spPr>
          <a:xfrm rot="10800000">
            <a:off x="1079646" y="3695800"/>
            <a:ext cx="1350900" cy="1193700"/>
          </a:xfrm>
          <a:prstGeom prst="straightConnector1">
            <a:avLst/>
          </a:prstGeom>
          <a:noFill/>
          <a:ln cap="flat" cmpd="sng" w="9525">
            <a:solidFill>
              <a:srgbClr val="00B05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54" name="Google Shape;454;p41"/>
          <p:cNvCxnSpPr>
            <a:stCxn id="449" idx="2"/>
          </p:cNvCxnSpPr>
          <p:nvPr/>
        </p:nvCxnSpPr>
        <p:spPr>
          <a:xfrm rot="10800000">
            <a:off x="731046" y="4197400"/>
            <a:ext cx="1699500" cy="692100"/>
          </a:xfrm>
          <a:prstGeom prst="straightConnector1">
            <a:avLst/>
          </a:prstGeom>
          <a:noFill/>
          <a:ln cap="flat" cmpd="sng" w="9525">
            <a:solidFill>
              <a:srgbClr val="00B05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55" name="Google Shape;455;p41"/>
          <p:cNvCxnSpPr>
            <a:stCxn id="449" idx="2"/>
          </p:cNvCxnSpPr>
          <p:nvPr/>
        </p:nvCxnSpPr>
        <p:spPr>
          <a:xfrm rot="10800000">
            <a:off x="1754946" y="3251200"/>
            <a:ext cx="675600" cy="1638300"/>
          </a:xfrm>
          <a:prstGeom prst="straightConnector1">
            <a:avLst/>
          </a:prstGeom>
          <a:noFill/>
          <a:ln cap="flat" cmpd="sng" w="9525">
            <a:solidFill>
              <a:srgbClr val="00B05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56" name="Google Shape;456;p41"/>
          <p:cNvCxnSpPr>
            <a:stCxn id="449" idx="2"/>
          </p:cNvCxnSpPr>
          <p:nvPr/>
        </p:nvCxnSpPr>
        <p:spPr>
          <a:xfrm flipH="1" rot="10800000">
            <a:off x="2430546" y="3243100"/>
            <a:ext cx="675600" cy="1646400"/>
          </a:xfrm>
          <a:prstGeom prst="straightConnector1">
            <a:avLst/>
          </a:prstGeom>
          <a:noFill/>
          <a:ln cap="flat" cmpd="sng" w="9525">
            <a:solidFill>
              <a:srgbClr val="00B05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57" name="Google Shape;457;p41"/>
          <p:cNvCxnSpPr>
            <a:stCxn id="449" idx="2"/>
          </p:cNvCxnSpPr>
          <p:nvPr/>
        </p:nvCxnSpPr>
        <p:spPr>
          <a:xfrm flipH="1" rot="10800000">
            <a:off x="2430546" y="4248100"/>
            <a:ext cx="1722300" cy="641400"/>
          </a:xfrm>
          <a:prstGeom prst="straightConnector1">
            <a:avLst/>
          </a:prstGeom>
          <a:noFill/>
          <a:ln cap="flat" cmpd="sng" w="9525">
            <a:solidFill>
              <a:srgbClr val="00B05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58" name="Google Shape;458;p41"/>
          <p:cNvCxnSpPr>
            <a:stCxn id="459" idx="1"/>
          </p:cNvCxnSpPr>
          <p:nvPr/>
        </p:nvCxnSpPr>
        <p:spPr>
          <a:xfrm flipH="1">
            <a:off x="3384582" y="2054586"/>
            <a:ext cx="1845300" cy="447300"/>
          </a:xfrm>
          <a:prstGeom prst="straightConnector1">
            <a:avLst/>
          </a:prstGeom>
          <a:noFill/>
          <a:ln cap="flat" cmpd="sng" w="9525">
            <a:solidFill>
              <a:srgbClr val="964D24"/>
            </a:solidFill>
            <a:prstDash val="solid"/>
            <a:round/>
            <a:headEnd len="sm" w="sm" type="none"/>
            <a:tailEnd len="med" w="med" type="triangle"/>
          </a:ln>
        </p:spPr>
      </p:cxnSp>
      <p:grpSp>
        <p:nvGrpSpPr>
          <p:cNvPr id="460" name="Google Shape;460;p41"/>
          <p:cNvGrpSpPr/>
          <p:nvPr/>
        </p:nvGrpSpPr>
        <p:grpSpPr>
          <a:xfrm>
            <a:off x="5229882" y="1984735"/>
            <a:ext cx="6600399" cy="139701"/>
            <a:chOff x="5302249" y="2432049"/>
            <a:chExt cx="6600399" cy="139701"/>
          </a:xfrm>
        </p:grpSpPr>
        <p:sp>
          <p:nvSpPr>
            <p:cNvPr id="459" name="Google Shape;459;p41"/>
            <p:cNvSpPr/>
            <p:nvPr/>
          </p:nvSpPr>
          <p:spPr>
            <a:xfrm>
              <a:off x="5302249" y="2432049"/>
              <a:ext cx="6600399" cy="139701"/>
            </a:xfrm>
            <a:prstGeom prst="rect">
              <a:avLst/>
            </a:prstGeom>
            <a:noFill/>
            <a:ln cap="flat" cmpd="sng" w="12700">
              <a:solidFill>
                <a:srgbClr val="B3761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cxnSp>
          <p:nvCxnSpPr>
            <p:cNvPr id="461" name="Google Shape;461;p41"/>
            <p:cNvCxnSpPr/>
            <p:nvPr/>
          </p:nvCxnSpPr>
          <p:spPr>
            <a:xfrm rot="10800000">
              <a:off x="5410021" y="2432050"/>
              <a:ext cx="0" cy="139699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62" name="Google Shape;462;p41"/>
            <p:cNvCxnSpPr/>
            <p:nvPr/>
          </p:nvCxnSpPr>
          <p:spPr>
            <a:xfrm rot="10800000">
              <a:off x="5508330" y="2432050"/>
              <a:ext cx="0" cy="139699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63" name="Google Shape;463;p41"/>
            <p:cNvCxnSpPr/>
            <p:nvPr/>
          </p:nvCxnSpPr>
          <p:spPr>
            <a:xfrm rot="10800000">
              <a:off x="5606639" y="2432050"/>
              <a:ext cx="0" cy="139699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64" name="Google Shape;464;p41"/>
            <p:cNvCxnSpPr/>
            <p:nvPr/>
          </p:nvCxnSpPr>
          <p:spPr>
            <a:xfrm rot="10800000">
              <a:off x="5704948" y="2432050"/>
              <a:ext cx="0" cy="139699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65" name="Google Shape;465;p41"/>
            <p:cNvCxnSpPr/>
            <p:nvPr/>
          </p:nvCxnSpPr>
          <p:spPr>
            <a:xfrm rot="10800000">
              <a:off x="5803257" y="2432050"/>
              <a:ext cx="0" cy="139699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66" name="Google Shape;466;p41"/>
            <p:cNvCxnSpPr/>
            <p:nvPr/>
          </p:nvCxnSpPr>
          <p:spPr>
            <a:xfrm rot="10800000">
              <a:off x="5901566" y="2432050"/>
              <a:ext cx="0" cy="139699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67" name="Google Shape;467;p41"/>
            <p:cNvCxnSpPr/>
            <p:nvPr/>
          </p:nvCxnSpPr>
          <p:spPr>
            <a:xfrm rot="10800000">
              <a:off x="5999875" y="2432050"/>
              <a:ext cx="0" cy="139699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68" name="Google Shape;468;p41"/>
            <p:cNvCxnSpPr/>
            <p:nvPr/>
          </p:nvCxnSpPr>
          <p:spPr>
            <a:xfrm rot="10800000">
              <a:off x="6098184" y="2432050"/>
              <a:ext cx="0" cy="139699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69" name="Google Shape;469;p41"/>
            <p:cNvCxnSpPr/>
            <p:nvPr/>
          </p:nvCxnSpPr>
          <p:spPr>
            <a:xfrm rot="10800000">
              <a:off x="6196493" y="2432050"/>
              <a:ext cx="0" cy="139699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70" name="Google Shape;470;p41"/>
            <p:cNvCxnSpPr/>
            <p:nvPr/>
          </p:nvCxnSpPr>
          <p:spPr>
            <a:xfrm rot="10800000">
              <a:off x="6294802" y="2432050"/>
              <a:ext cx="0" cy="139699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71" name="Google Shape;471;p41"/>
            <p:cNvCxnSpPr/>
            <p:nvPr/>
          </p:nvCxnSpPr>
          <p:spPr>
            <a:xfrm rot="10800000">
              <a:off x="6393111" y="2432050"/>
              <a:ext cx="0" cy="139699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72" name="Google Shape;472;p41"/>
            <p:cNvCxnSpPr/>
            <p:nvPr/>
          </p:nvCxnSpPr>
          <p:spPr>
            <a:xfrm rot="10800000">
              <a:off x="6491420" y="2432050"/>
              <a:ext cx="0" cy="139699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73" name="Google Shape;473;p41"/>
            <p:cNvCxnSpPr/>
            <p:nvPr/>
          </p:nvCxnSpPr>
          <p:spPr>
            <a:xfrm rot="10800000">
              <a:off x="6589729" y="2432050"/>
              <a:ext cx="0" cy="139699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74" name="Google Shape;474;p41"/>
            <p:cNvCxnSpPr/>
            <p:nvPr/>
          </p:nvCxnSpPr>
          <p:spPr>
            <a:xfrm rot="10800000">
              <a:off x="6688038" y="2432050"/>
              <a:ext cx="0" cy="139699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75" name="Google Shape;475;p41"/>
            <p:cNvCxnSpPr/>
            <p:nvPr/>
          </p:nvCxnSpPr>
          <p:spPr>
            <a:xfrm rot="10800000">
              <a:off x="6786347" y="2432050"/>
              <a:ext cx="0" cy="139699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76" name="Google Shape;476;p41"/>
            <p:cNvCxnSpPr/>
            <p:nvPr/>
          </p:nvCxnSpPr>
          <p:spPr>
            <a:xfrm rot="10800000">
              <a:off x="6884656" y="2432050"/>
              <a:ext cx="0" cy="139699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77" name="Google Shape;477;p41"/>
            <p:cNvCxnSpPr/>
            <p:nvPr/>
          </p:nvCxnSpPr>
          <p:spPr>
            <a:xfrm rot="10800000">
              <a:off x="6982965" y="2432050"/>
              <a:ext cx="0" cy="139699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78" name="Google Shape;478;p41"/>
            <p:cNvCxnSpPr/>
            <p:nvPr/>
          </p:nvCxnSpPr>
          <p:spPr>
            <a:xfrm rot="10800000">
              <a:off x="7081274" y="2432050"/>
              <a:ext cx="0" cy="139699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79" name="Google Shape;479;p41"/>
            <p:cNvCxnSpPr/>
            <p:nvPr/>
          </p:nvCxnSpPr>
          <p:spPr>
            <a:xfrm rot="10800000">
              <a:off x="7179583" y="2432050"/>
              <a:ext cx="0" cy="139699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80" name="Google Shape;480;p41"/>
            <p:cNvCxnSpPr/>
            <p:nvPr/>
          </p:nvCxnSpPr>
          <p:spPr>
            <a:xfrm rot="10800000">
              <a:off x="7277892" y="2432050"/>
              <a:ext cx="0" cy="139699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81" name="Google Shape;481;p41"/>
            <p:cNvCxnSpPr/>
            <p:nvPr/>
          </p:nvCxnSpPr>
          <p:spPr>
            <a:xfrm rot="10800000">
              <a:off x="7376201" y="2432050"/>
              <a:ext cx="0" cy="139699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82" name="Google Shape;482;p41"/>
            <p:cNvCxnSpPr/>
            <p:nvPr/>
          </p:nvCxnSpPr>
          <p:spPr>
            <a:xfrm rot="10800000">
              <a:off x="7474510" y="2432050"/>
              <a:ext cx="0" cy="139699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83" name="Google Shape;483;p41"/>
            <p:cNvCxnSpPr/>
            <p:nvPr/>
          </p:nvCxnSpPr>
          <p:spPr>
            <a:xfrm rot="10800000">
              <a:off x="7572819" y="2432050"/>
              <a:ext cx="0" cy="139699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84" name="Google Shape;484;p41"/>
            <p:cNvCxnSpPr/>
            <p:nvPr/>
          </p:nvCxnSpPr>
          <p:spPr>
            <a:xfrm rot="10800000">
              <a:off x="7671128" y="2432050"/>
              <a:ext cx="0" cy="139699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85" name="Google Shape;485;p41"/>
            <p:cNvCxnSpPr/>
            <p:nvPr/>
          </p:nvCxnSpPr>
          <p:spPr>
            <a:xfrm rot="10800000">
              <a:off x="7769437" y="2432050"/>
              <a:ext cx="0" cy="139699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86" name="Google Shape;486;p41"/>
            <p:cNvCxnSpPr/>
            <p:nvPr/>
          </p:nvCxnSpPr>
          <p:spPr>
            <a:xfrm rot="10800000">
              <a:off x="7867746" y="2432050"/>
              <a:ext cx="0" cy="139699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87" name="Google Shape;487;p41"/>
            <p:cNvCxnSpPr/>
            <p:nvPr/>
          </p:nvCxnSpPr>
          <p:spPr>
            <a:xfrm rot="10800000">
              <a:off x="7966055" y="2432050"/>
              <a:ext cx="0" cy="139699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88" name="Google Shape;488;p41"/>
            <p:cNvCxnSpPr/>
            <p:nvPr/>
          </p:nvCxnSpPr>
          <p:spPr>
            <a:xfrm rot="10800000">
              <a:off x="8064364" y="2432050"/>
              <a:ext cx="0" cy="139699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89" name="Google Shape;489;p41"/>
            <p:cNvCxnSpPr/>
            <p:nvPr/>
          </p:nvCxnSpPr>
          <p:spPr>
            <a:xfrm rot="10800000">
              <a:off x="8162673" y="2432050"/>
              <a:ext cx="0" cy="139699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90" name="Google Shape;490;p41"/>
            <p:cNvCxnSpPr/>
            <p:nvPr/>
          </p:nvCxnSpPr>
          <p:spPr>
            <a:xfrm rot="10800000">
              <a:off x="8260982" y="2432050"/>
              <a:ext cx="0" cy="139699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91" name="Google Shape;491;p41"/>
            <p:cNvCxnSpPr/>
            <p:nvPr/>
          </p:nvCxnSpPr>
          <p:spPr>
            <a:xfrm rot="10800000">
              <a:off x="8359291" y="2432050"/>
              <a:ext cx="0" cy="139699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92" name="Google Shape;492;p41"/>
            <p:cNvCxnSpPr/>
            <p:nvPr/>
          </p:nvCxnSpPr>
          <p:spPr>
            <a:xfrm rot="10800000">
              <a:off x="8457600" y="2432050"/>
              <a:ext cx="0" cy="139699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93" name="Google Shape;493;p41"/>
            <p:cNvCxnSpPr/>
            <p:nvPr/>
          </p:nvCxnSpPr>
          <p:spPr>
            <a:xfrm rot="10800000">
              <a:off x="8555909" y="2432050"/>
              <a:ext cx="0" cy="139699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94" name="Google Shape;494;p41"/>
            <p:cNvCxnSpPr/>
            <p:nvPr/>
          </p:nvCxnSpPr>
          <p:spPr>
            <a:xfrm rot="10800000">
              <a:off x="8654218" y="2432050"/>
              <a:ext cx="0" cy="139699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95" name="Google Shape;495;p41"/>
            <p:cNvCxnSpPr/>
            <p:nvPr/>
          </p:nvCxnSpPr>
          <p:spPr>
            <a:xfrm rot="10800000">
              <a:off x="8752527" y="2432050"/>
              <a:ext cx="0" cy="139699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96" name="Google Shape;496;p41"/>
            <p:cNvCxnSpPr/>
            <p:nvPr/>
          </p:nvCxnSpPr>
          <p:spPr>
            <a:xfrm rot="10800000">
              <a:off x="8850836" y="2432050"/>
              <a:ext cx="0" cy="139699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97" name="Google Shape;497;p41"/>
            <p:cNvCxnSpPr/>
            <p:nvPr/>
          </p:nvCxnSpPr>
          <p:spPr>
            <a:xfrm rot="10800000">
              <a:off x="8949145" y="2432050"/>
              <a:ext cx="0" cy="139699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98" name="Google Shape;498;p41"/>
            <p:cNvCxnSpPr/>
            <p:nvPr/>
          </p:nvCxnSpPr>
          <p:spPr>
            <a:xfrm rot="10800000">
              <a:off x="9047454" y="2432050"/>
              <a:ext cx="0" cy="139699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99" name="Google Shape;499;p41"/>
            <p:cNvCxnSpPr/>
            <p:nvPr/>
          </p:nvCxnSpPr>
          <p:spPr>
            <a:xfrm rot="10800000">
              <a:off x="9145763" y="2432050"/>
              <a:ext cx="0" cy="139699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00" name="Google Shape;500;p41"/>
            <p:cNvCxnSpPr/>
            <p:nvPr/>
          </p:nvCxnSpPr>
          <p:spPr>
            <a:xfrm rot="10800000">
              <a:off x="9244072" y="2432050"/>
              <a:ext cx="0" cy="139699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01" name="Google Shape;501;p41"/>
            <p:cNvCxnSpPr/>
            <p:nvPr/>
          </p:nvCxnSpPr>
          <p:spPr>
            <a:xfrm rot="10800000">
              <a:off x="9342381" y="2432050"/>
              <a:ext cx="0" cy="139699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02" name="Google Shape;502;p41"/>
            <p:cNvCxnSpPr/>
            <p:nvPr/>
          </p:nvCxnSpPr>
          <p:spPr>
            <a:xfrm rot="10800000">
              <a:off x="9440690" y="2432050"/>
              <a:ext cx="0" cy="139699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03" name="Google Shape;503;p41"/>
            <p:cNvCxnSpPr/>
            <p:nvPr/>
          </p:nvCxnSpPr>
          <p:spPr>
            <a:xfrm rot="10800000">
              <a:off x="9538999" y="2432050"/>
              <a:ext cx="0" cy="139699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04" name="Google Shape;504;p41"/>
            <p:cNvCxnSpPr/>
            <p:nvPr/>
          </p:nvCxnSpPr>
          <p:spPr>
            <a:xfrm rot="10800000">
              <a:off x="9637308" y="2432050"/>
              <a:ext cx="0" cy="139699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05" name="Google Shape;505;p41"/>
            <p:cNvCxnSpPr/>
            <p:nvPr/>
          </p:nvCxnSpPr>
          <p:spPr>
            <a:xfrm rot="10800000">
              <a:off x="9735617" y="2432050"/>
              <a:ext cx="0" cy="139699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06" name="Google Shape;506;p41"/>
            <p:cNvCxnSpPr/>
            <p:nvPr/>
          </p:nvCxnSpPr>
          <p:spPr>
            <a:xfrm rot="10800000">
              <a:off x="9833926" y="2432050"/>
              <a:ext cx="0" cy="139699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07" name="Google Shape;507;p41"/>
            <p:cNvCxnSpPr/>
            <p:nvPr/>
          </p:nvCxnSpPr>
          <p:spPr>
            <a:xfrm rot="10800000">
              <a:off x="9932235" y="2432050"/>
              <a:ext cx="0" cy="139699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08" name="Google Shape;508;p41"/>
            <p:cNvCxnSpPr/>
            <p:nvPr/>
          </p:nvCxnSpPr>
          <p:spPr>
            <a:xfrm rot="10800000">
              <a:off x="10030544" y="2432050"/>
              <a:ext cx="0" cy="139699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09" name="Google Shape;509;p41"/>
            <p:cNvCxnSpPr/>
            <p:nvPr/>
          </p:nvCxnSpPr>
          <p:spPr>
            <a:xfrm rot="10800000">
              <a:off x="10128853" y="2432050"/>
              <a:ext cx="0" cy="139699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10" name="Google Shape;510;p41"/>
            <p:cNvCxnSpPr/>
            <p:nvPr/>
          </p:nvCxnSpPr>
          <p:spPr>
            <a:xfrm rot="10800000">
              <a:off x="10227162" y="2432050"/>
              <a:ext cx="0" cy="139699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11" name="Google Shape;511;p41"/>
            <p:cNvCxnSpPr/>
            <p:nvPr/>
          </p:nvCxnSpPr>
          <p:spPr>
            <a:xfrm rot="10800000">
              <a:off x="10325471" y="2432050"/>
              <a:ext cx="0" cy="139699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12" name="Google Shape;512;p41"/>
            <p:cNvCxnSpPr/>
            <p:nvPr/>
          </p:nvCxnSpPr>
          <p:spPr>
            <a:xfrm rot="10800000">
              <a:off x="10423780" y="2432050"/>
              <a:ext cx="0" cy="139699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13" name="Google Shape;513;p41"/>
            <p:cNvCxnSpPr/>
            <p:nvPr/>
          </p:nvCxnSpPr>
          <p:spPr>
            <a:xfrm rot="10800000">
              <a:off x="10522089" y="2432050"/>
              <a:ext cx="0" cy="139699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14" name="Google Shape;514;p41"/>
            <p:cNvCxnSpPr/>
            <p:nvPr/>
          </p:nvCxnSpPr>
          <p:spPr>
            <a:xfrm rot="10800000">
              <a:off x="10620398" y="2432050"/>
              <a:ext cx="0" cy="139699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15" name="Google Shape;515;p41"/>
            <p:cNvCxnSpPr/>
            <p:nvPr/>
          </p:nvCxnSpPr>
          <p:spPr>
            <a:xfrm rot="10800000">
              <a:off x="10718707" y="2432050"/>
              <a:ext cx="0" cy="139699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16" name="Google Shape;516;p41"/>
            <p:cNvCxnSpPr/>
            <p:nvPr/>
          </p:nvCxnSpPr>
          <p:spPr>
            <a:xfrm rot="10800000">
              <a:off x="10817016" y="2432050"/>
              <a:ext cx="0" cy="139699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17" name="Google Shape;517;p41"/>
            <p:cNvCxnSpPr/>
            <p:nvPr/>
          </p:nvCxnSpPr>
          <p:spPr>
            <a:xfrm rot="10800000">
              <a:off x="10915325" y="2432050"/>
              <a:ext cx="0" cy="139699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18" name="Google Shape;518;p41"/>
            <p:cNvCxnSpPr/>
            <p:nvPr/>
          </p:nvCxnSpPr>
          <p:spPr>
            <a:xfrm rot="10800000">
              <a:off x="11013634" y="2432050"/>
              <a:ext cx="0" cy="139699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19" name="Google Shape;519;p41"/>
            <p:cNvCxnSpPr/>
            <p:nvPr/>
          </p:nvCxnSpPr>
          <p:spPr>
            <a:xfrm rot="10800000">
              <a:off x="11111943" y="2432050"/>
              <a:ext cx="0" cy="139699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20" name="Google Shape;520;p41"/>
            <p:cNvCxnSpPr/>
            <p:nvPr/>
          </p:nvCxnSpPr>
          <p:spPr>
            <a:xfrm rot="10800000">
              <a:off x="11210252" y="2432050"/>
              <a:ext cx="0" cy="139699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21" name="Google Shape;521;p41"/>
            <p:cNvCxnSpPr/>
            <p:nvPr/>
          </p:nvCxnSpPr>
          <p:spPr>
            <a:xfrm rot="10800000">
              <a:off x="11308561" y="2432050"/>
              <a:ext cx="0" cy="139699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22" name="Google Shape;522;p41"/>
            <p:cNvCxnSpPr/>
            <p:nvPr/>
          </p:nvCxnSpPr>
          <p:spPr>
            <a:xfrm rot="10800000">
              <a:off x="11406870" y="2432050"/>
              <a:ext cx="0" cy="139699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23" name="Google Shape;523;p41"/>
            <p:cNvCxnSpPr/>
            <p:nvPr/>
          </p:nvCxnSpPr>
          <p:spPr>
            <a:xfrm rot="10800000">
              <a:off x="11505179" y="2432050"/>
              <a:ext cx="0" cy="139699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24" name="Google Shape;524;p41"/>
            <p:cNvCxnSpPr/>
            <p:nvPr/>
          </p:nvCxnSpPr>
          <p:spPr>
            <a:xfrm rot="10800000">
              <a:off x="11603488" y="2432050"/>
              <a:ext cx="0" cy="139699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25" name="Google Shape;525;p41"/>
            <p:cNvCxnSpPr/>
            <p:nvPr/>
          </p:nvCxnSpPr>
          <p:spPr>
            <a:xfrm rot="10800000">
              <a:off x="11701797" y="2432050"/>
              <a:ext cx="0" cy="139699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26" name="Google Shape;526;p41"/>
            <p:cNvCxnSpPr/>
            <p:nvPr/>
          </p:nvCxnSpPr>
          <p:spPr>
            <a:xfrm rot="10800000">
              <a:off x="11800106" y="2432050"/>
              <a:ext cx="0" cy="139699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527" name="Google Shape;527;p41"/>
          <p:cNvSpPr txBox="1"/>
          <p:nvPr/>
        </p:nvSpPr>
        <p:spPr>
          <a:xfrm>
            <a:off x="4542788" y="1802087"/>
            <a:ext cx="714375" cy="276999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latin typeface="Gill Sans"/>
                <a:ea typeface="Gill Sans"/>
                <a:cs typeface="Gill Sans"/>
                <a:sym typeface="Gill Sans"/>
              </a:rPr>
              <a:t> </a:t>
            </a:r>
            <a:endParaRPr sz="1800">
              <a:latin typeface="Gill Sans"/>
              <a:ea typeface="Gill Sans"/>
              <a:cs typeface="Gill Sans"/>
              <a:sym typeface="Gill Sans"/>
            </a:endParaRPr>
          </a:p>
        </p:txBody>
      </p:sp>
      <p:grpSp>
        <p:nvGrpSpPr>
          <p:cNvPr id="528" name="Google Shape;528;p41"/>
          <p:cNvGrpSpPr/>
          <p:nvPr/>
        </p:nvGrpSpPr>
        <p:grpSpPr>
          <a:xfrm>
            <a:off x="4966103" y="2135663"/>
            <a:ext cx="6864178" cy="1085173"/>
            <a:chOff x="4993384" y="2560636"/>
            <a:chExt cx="6864178" cy="1085173"/>
          </a:xfrm>
        </p:grpSpPr>
        <p:grpSp>
          <p:nvGrpSpPr>
            <p:cNvPr id="529" name="Google Shape;529;p41"/>
            <p:cNvGrpSpPr/>
            <p:nvPr/>
          </p:nvGrpSpPr>
          <p:grpSpPr>
            <a:xfrm>
              <a:off x="5257163" y="2630488"/>
              <a:ext cx="501003" cy="139701"/>
              <a:chOff x="5261548" y="2990056"/>
              <a:chExt cx="501003" cy="139701"/>
            </a:xfrm>
          </p:grpSpPr>
          <p:sp>
            <p:nvSpPr>
              <p:cNvPr id="530" name="Google Shape;530;p41"/>
              <p:cNvSpPr/>
              <p:nvPr/>
            </p:nvSpPr>
            <p:spPr>
              <a:xfrm>
                <a:off x="5261548" y="2990056"/>
                <a:ext cx="501003" cy="139701"/>
              </a:xfrm>
              <a:prstGeom prst="rect">
                <a:avLst/>
              </a:prstGeom>
              <a:noFill/>
              <a:ln cap="flat" cmpd="sng" w="12700">
                <a:solidFill>
                  <a:srgbClr val="B3761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  <p:cxnSp>
            <p:nvCxnSpPr>
              <p:cNvPr id="531" name="Google Shape;531;p41"/>
              <p:cNvCxnSpPr/>
              <p:nvPr/>
            </p:nvCxnSpPr>
            <p:spPr>
              <a:xfrm rot="10800000">
                <a:off x="5369320" y="2990057"/>
                <a:ext cx="0" cy="139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32" name="Google Shape;532;p41"/>
              <p:cNvCxnSpPr/>
              <p:nvPr/>
            </p:nvCxnSpPr>
            <p:spPr>
              <a:xfrm rot="10800000">
                <a:off x="5467629" y="2990057"/>
                <a:ext cx="0" cy="139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33" name="Google Shape;533;p41"/>
              <p:cNvCxnSpPr/>
              <p:nvPr/>
            </p:nvCxnSpPr>
            <p:spPr>
              <a:xfrm rot="10800000">
                <a:off x="5565938" y="2990057"/>
                <a:ext cx="0" cy="139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34" name="Google Shape;534;p41"/>
              <p:cNvCxnSpPr/>
              <p:nvPr/>
            </p:nvCxnSpPr>
            <p:spPr>
              <a:xfrm rot="10800000">
                <a:off x="5664247" y="2990057"/>
                <a:ext cx="0" cy="139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535" name="Google Shape;535;p41"/>
            <p:cNvGrpSpPr/>
            <p:nvPr/>
          </p:nvGrpSpPr>
          <p:grpSpPr>
            <a:xfrm>
              <a:off x="6841331" y="3461143"/>
              <a:ext cx="3094021" cy="184666"/>
              <a:chOff x="6589729" y="2901692"/>
              <a:chExt cx="3094021" cy="184666"/>
            </a:xfrm>
          </p:grpSpPr>
          <p:grpSp>
            <p:nvGrpSpPr>
              <p:cNvPr id="536" name="Google Shape;536;p41"/>
              <p:cNvGrpSpPr/>
              <p:nvPr/>
            </p:nvGrpSpPr>
            <p:grpSpPr>
              <a:xfrm>
                <a:off x="6589729" y="2924175"/>
                <a:ext cx="3094021" cy="139701"/>
                <a:chOff x="6589729" y="2924175"/>
                <a:chExt cx="3094021" cy="139701"/>
              </a:xfrm>
            </p:grpSpPr>
            <p:sp>
              <p:nvSpPr>
                <p:cNvPr id="537" name="Google Shape;537;p41"/>
                <p:cNvSpPr/>
                <p:nvPr/>
              </p:nvSpPr>
              <p:spPr>
                <a:xfrm>
                  <a:off x="6589729" y="2924175"/>
                  <a:ext cx="3094021" cy="139701"/>
                </a:xfrm>
                <a:prstGeom prst="rect">
                  <a:avLst/>
                </a:prstGeom>
                <a:noFill/>
                <a:ln cap="flat" cmpd="sng" w="12700">
                  <a:solidFill>
                    <a:srgbClr val="B3761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Gill Sans"/>
                    <a:ea typeface="Gill Sans"/>
                    <a:cs typeface="Gill Sans"/>
                    <a:sym typeface="Gill Sans"/>
                  </a:endParaRPr>
                </a:p>
              </p:txBody>
            </p:sp>
            <p:cxnSp>
              <p:nvCxnSpPr>
                <p:cNvPr id="538" name="Google Shape;538;p41"/>
                <p:cNvCxnSpPr/>
                <p:nvPr/>
              </p:nvCxnSpPr>
              <p:spPr>
                <a:xfrm>
                  <a:off x="6786347" y="2924175"/>
                  <a:ext cx="0" cy="139701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539" name="Google Shape;539;p41"/>
                <p:cNvCxnSpPr/>
                <p:nvPr/>
              </p:nvCxnSpPr>
              <p:spPr>
                <a:xfrm>
                  <a:off x="6979342" y="2924175"/>
                  <a:ext cx="0" cy="139701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540" name="Google Shape;540;p41"/>
                <p:cNvCxnSpPr/>
                <p:nvPr/>
              </p:nvCxnSpPr>
              <p:spPr>
                <a:xfrm>
                  <a:off x="7172337" y="2924175"/>
                  <a:ext cx="0" cy="139701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541" name="Google Shape;541;p41"/>
                <p:cNvCxnSpPr/>
                <p:nvPr/>
              </p:nvCxnSpPr>
              <p:spPr>
                <a:xfrm>
                  <a:off x="7365332" y="2924175"/>
                  <a:ext cx="0" cy="139701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542" name="Google Shape;542;p41"/>
                <p:cNvCxnSpPr/>
                <p:nvPr/>
              </p:nvCxnSpPr>
              <p:spPr>
                <a:xfrm>
                  <a:off x="7558327" y="2924175"/>
                  <a:ext cx="0" cy="139701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543" name="Google Shape;543;p41"/>
                <p:cNvCxnSpPr/>
                <p:nvPr/>
              </p:nvCxnSpPr>
              <p:spPr>
                <a:xfrm>
                  <a:off x="7751322" y="2924175"/>
                  <a:ext cx="0" cy="139701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544" name="Google Shape;544;p41"/>
                <p:cNvCxnSpPr/>
                <p:nvPr/>
              </p:nvCxnSpPr>
              <p:spPr>
                <a:xfrm>
                  <a:off x="7944317" y="2924175"/>
                  <a:ext cx="0" cy="139701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545" name="Google Shape;545;p41"/>
                <p:cNvCxnSpPr/>
                <p:nvPr/>
              </p:nvCxnSpPr>
              <p:spPr>
                <a:xfrm>
                  <a:off x="8137312" y="2924175"/>
                  <a:ext cx="0" cy="139701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546" name="Google Shape;546;p41"/>
                <p:cNvCxnSpPr/>
                <p:nvPr/>
              </p:nvCxnSpPr>
              <p:spPr>
                <a:xfrm>
                  <a:off x="8330307" y="2924175"/>
                  <a:ext cx="0" cy="139701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547" name="Google Shape;547;p41"/>
                <p:cNvCxnSpPr/>
                <p:nvPr/>
              </p:nvCxnSpPr>
              <p:spPr>
                <a:xfrm>
                  <a:off x="8523302" y="2924175"/>
                  <a:ext cx="0" cy="139701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548" name="Google Shape;548;p41"/>
                <p:cNvCxnSpPr/>
                <p:nvPr/>
              </p:nvCxnSpPr>
              <p:spPr>
                <a:xfrm>
                  <a:off x="8716297" y="2924175"/>
                  <a:ext cx="0" cy="139701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549" name="Google Shape;549;p41"/>
                <p:cNvCxnSpPr/>
                <p:nvPr/>
              </p:nvCxnSpPr>
              <p:spPr>
                <a:xfrm>
                  <a:off x="8909292" y="2924175"/>
                  <a:ext cx="0" cy="139701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550" name="Google Shape;550;p41"/>
                <p:cNvCxnSpPr/>
                <p:nvPr/>
              </p:nvCxnSpPr>
              <p:spPr>
                <a:xfrm>
                  <a:off x="9102287" y="2924175"/>
                  <a:ext cx="0" cy="139701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551" name="Google Shape;551;p41"/>
                <p:cNvCxnSpPr/>
                <p:nvPr/>
              </p:nvCxnSpPr>
              <p:spPr>
                <a:xfrm>
                  <a:off x="9295282" y="2924175"/>
                  <a:ext cx="0" cy="139701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552" name="Google Shape;552;p41"/>
                <p:cNvCxnSpPr/>
                <p:nvPr/>
              </p:nvCxnSpPr>
              <p:spPr>
                <a:xfrm>
                  <a:off x="9488277" y="2924175"/>
                  <a:ext cx="0" cy="139701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</p:grpSp>
          <p:sp>
            <p:nvSpPr>
              <p:cNvPr id="553" name="Google Shape;553;p41"/>
              <p:cNvSpPr txBox="1"/>
              <p:nvPr/>
            </p:nvSpPr>
            <p:spPr>
              <a:xfrm>
                <a:off x="6589729" y="2901692"/>
                <a:ext cx="3094021" cy="18466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IN" sz="600">
                    <a:solidFill>
                      <a:schemeClr val="dk1"/>
                    </a:solidFill>
                    <a:latin typeface="Gill Sans"/>
                    <a:ea typeface="Gill Sans"/>
                    <a:cs typeface="Gill Sans"/>
                    <a:sym typeface="Gill Sans"/>
                  </a:rPr>
                  <a:t>M     M       M      M       7         8       7        7       9       M       4      4         4       6       M      9</a:t>
                </a:r>
                <a:endParaRPr sz="600">
                  <a:solidFill>
                    <a:schemeClr val="dk1"/>
                  </a:solidFill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p:grpSp>
        <p:sp>
          <p:nvSpPr>
            <p:cNvPr id="554" name="Google Shape;554;p41"/>
            <p:cNvSpPr txBox="1"/>
            <p:nvPr/>
          </p:nvSpPr>
          <p:spPr>
            <a:xfrm>
              <a:off x="4993384" y="2560636"/>
              <a:ext cx="243842" cy="276999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1800">
                  <a:latin typeface="Gill Sans"/>
                  <a:ea typeface="Gill Sans"/>
                  <a:cs typeface="Gill Sans"/>
                  <a:sym typeface="Gill Sans"/>
                </a:rPr>
                <a:t> </a:t>
              </a:r>
              <a:endParaRPr sz="1800"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grpSp>
          <p:nvGrpSpPr>
            <p:cNvPr id="555" name="Google Shape;555;p41"/>
            <p:cNvGrpSpPr/>
            <p:nvPr/>
          </p:nvGrpSpPr>
          <p:grpSpPr>
            <a:xfrm>
              <a:off x="5771432" y="2782950"/>
              <a:ext cx="501003" cy="139701"/>
              <a:chOff x="5261548" y="2990056"/>
              <a:chExt cx="501003" cy="139701"/>
            </a:xfrm>
          </p:grpSpPr>
          <p:sp>
            <p:nvSpPr>
              <p:cNvPr id="556" name="Google Shape;556;p41"/>
              <p:cNvSpPr/>
              <p:nvPr/>
            </p:nvSpPr>
            <p:spPr>
              <a:xfrm>
                <a:off x="5261548" y="2990056"/>
                <a:ext cx="501003" cy="139701"/>
              </a:xfrm>
              <a:prstGeom prst="rect">
                <a:avLst/>
              </a:prstGeom>
              <a:noFill/>
              <a:ln cap="flat" cmpd="sng" w="12700">
                <a:solidFill>
                  <a:srgbClr val="B3761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  <p:cxnSp>
            <p:nvCxnSpPr>
              <p:cNvPr id="557" name="Google Shape;557;p41"/>
              <p:cNvCxnSpPr/>
              <p:nvPr/>
            </p:nvCxnSpPr>
            <p:spPr>
              <a:xfrm rot="10800000">
                <a:off x="5369320" y="2990057"/>
                <a:ext cx="0" cy="139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58" name="Google Shape;558;p41"/>
              <p:cNvCxnSpPr/>
              <p:nvPr/>
            </p:nvCxnSpPr>
            <p:spPr>
              <a:xfrm rot="10800000">
                <a:off x="5467629" y="2990057"/>
                <a:ext cx="0" cy="139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59" name="Google Shape;559;p41"/>
              <p:cNvCxnSpPr/>
              <p:nvPr/>
            </p:nvCxnSpPr>
            <p:spPr>
              <a:xfrm rot="10800000">
                <a:off x="5565938" y="2990057"/>
                <a:ext cx="0" cy="139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60" name="Google Shape;560;p41"/>
              <p:cNvCxnSpPr/>
              <p:nvPr/>
            </p:nvCxnSpPr>
            <p:spPr>
              <a:xfrm rot="10800000">
                <a:off x="5664247" y="2990057"/>
                <a:ext cx="0" cy="139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561" name="Google Shape;561;p41"/>
            <p:cNvGrpSpPr/>
            <p:nvPr/>
          </p:nvGrpSpPr>
          <p:grpSpPr>
            <a:xfrm>
              <a:off x="11356559" y="2629284"/>
              <a:ext cx="501003" cy="139701"/>
              <a:chOff x="5261548" y="2990056"/>
              <a:chExt cx="501003" cy="139701"/>
            </a:xfrm>
          </p:grpSpPr>
          <p:sp>
            <p:nvSpPr>
              <p:cNvPr id="562" name="Google Shape;562;p41"/>
              <p:cNvSpPr/>
              <p:nvPr/>
            </p:nvSpPr>
            <p:spPr>
              <a:xfrm>
                <a:off x="5261548" y="2990056"/>
                <a:ext cx="501003" cy="139701"/>
              </a:xfrm>
              <a:prstGeom prst="rect">
                <a:avLst/>
              </a:prstGeom>
              <a:noFill/>
              <a:ln cap="flat" cmpd="sng" w="12700">
                <a:solidFill>
                  <a:srgbClr val="B3761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  <p:cxnSp>
            <p:nvCxnSpPr>
              <p:cNvPr id="563" name="Google Shape;563;p41"/>
              <p:cNvCxnSpPr/>
              <p:nvPr/>
            </p:nvCxnSpPr>
            <p:spPr>
              <a:xfrm rot="10800000">
                <a:off x="5369320" y="2990057"/>
                <a:ext cx="0" cy="139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64" name="Google Shape;564;p41"/>
              <p:cNvCxnSpPr/>
              <p:nvPr/>
            </p:nvCxnSpPr>
            <p:spPr>
              <a:xfrm rot="10800000">
                <a:off x="5467629" y="2990057"/>
                <a:ext cx="0" cy="139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65" name="Google Shape;565;p41"/>
              <p:cNvCxnSpPr/>
              <p:nvPr/>
            </p:nvCxnSpPr>
            <p:spPr>
              <a:xfrm rot="10800000">
                <a:off x="5565938" y="2990057"/>
                <a:ext cx="0" cy="139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66" name="Google Shape;566;p41"/>
              <p:cNvCxnSpPr/>
              <p:nvPr/>
            </p:nvCxnSpPr>
            <p:spPr>
              <a:xfrm rot="10800000">
                <a:off x="5664247" y="2990057"/>
                <a:ext cx="0" cy="139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567" name="Google Shape;567;p41"/>
            <p:cNvGrpSpPr/>
            <p:nvPr/>
          </p:nvGrpSpPr>
          <p:grpSpPr>
            <a:xfrm>
              <a:off x="10855556" y="2782950"/>
              <a:ext cx="501003" cy="139701"/>
              <a:chOff x="5261548" y="2990056"/>
              <a:chExt cx="501003" cy="139701"/>
            </a:xfrm>
          </p:grpSpPr>
          <p:sp>
            <p:nvSpPr>
              <p:cNvPr id="568" name="Google Shape;568;p41"/>
              <p:cNvSpPr/>
              <p:nvPr/>
            </p:nvSpPr>
            <p:spPr>
              <a:xfrm>
                <a:off x="5261548" y="2990056"/>
                <a:ext cx="501003" cy="139701"/>
              </a:xfrm>
              <a:prstGeom prst="rect">
                <a:avLst/>
              </a:prstGeom>
              <a:noFill/>
              <a:ln cap="flat" cmpd="sng" w="12700">
                <a:solidFill>
                  <a:srgbClr val="B3761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  <p:cxnSp>
            <p:nvCxnSpPr>
              <p:cNvPr id="569" name="Google Shape;569;p41"/>
              <p:cNvCxnSpPr/>
              <p:nvPr/>
            </p:nvCxnSpPr>
            <p:spPr>
              <a:xfrm rot="10800000">
                <a:off x="5369320" y="2990057"/>
                <a:ext cx="0" cy="139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70" name="Google Shape;570;p41"/>
              <p:cNvCxnSpPr/>
              <p:nvPr/>
            </p:nvCxnSpPr>
            <p:spPr>
              <a:xfrm rot="10800000">
                <a:off x="5467629" y="2990057"/>
                <a:ext cx="0" cy="139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71" name="Google Shape;571;p41"/>
              <p:cNvCxnSpPr/>
              <p:nvPr/>
            </p:nvCxnSpPr>
            <p:spPr>
              <a:xfrm rot="10800000">
                <a:off x="5565938" y="2990057"/>
                <a:ext cx="0" cy="139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72" name="Google Shape;572;p41"/>
              <p:cNvCxnSpPr/>
              <p:nvPr/>
            </p:nvCxnSpPr>
            <p:spPr>
              <a:xfrm rot="10800000">
                <a:off x="5664247" y="2990057"/>
                <a:ext cx="0" cy="139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cxnSp>
          <p:nvCxnSpPr>
            <p:cNvPr id="573" name="Google Shape;573;p41"/>
            <p:cNvCxnSpPr/>
            <p:nvPr/>
          </p:nvCxnSpPr>
          <p:spPr>
            <a:xfrm>
              <a:off x="6589836" y="2768048"/>
              <a:ext cx="3880493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lgDashDot"/>
              <a:round/>
              <a:headEnd len="sm" w="sm" type="none"/>
              <a:tailEnd len="sm" w="sm" type="none"/>
            </a:ln>
          </p:spPr>
        </p:cxnSp>
        <p:sp>
          <p:nvSpPr>
            <p:cNvPr id="574" name="Google Shape;574;p41"/>
            <p:cNvSpPr/>
            <p:nvPr/>
          </p:nvSpPr>
          <p:spPr>
            <a:xfrm>
              <a:off x="6843743" y="2843404"/>
              <a:ext cx="3081549" cy="529825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 b="-134482" l="0" r="0" t="-88504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1800">
                  <a:latin typeface="Gill Sans"/>
                  <a:ea typeface="Gill Sans"/>
                  <a:cs typeface="Gill Sans"/>
                  <a:sym typeface="Gill Sans"/>
                </a:rPr>
                <a:t> </a:t>
              </a:r>
              <a:endParaRPr sz="1800"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cxnSp>
          <p:nvCxnSpPr>
            <p:cNvPr id="575" name="Google Shape;575;p41"/>
            <p:cNvCxnSpPr/>
            <p:nvPr/>
          </p:nvCxnSpPr>
          <p:spPr>
            <a:xfrm>
              <a:off x="6096000" y="3084555"/>
              <a:ext cx="743570" cy="2904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576" name="Google Shape;576;p41"/>
            <p:cNvCxnSpPr/>
            <p:nvPr/>
          </p:nvCxnSpPr>
          <p:spPr>
            <a:xfrm flipH="1">
              <a:off x="9909716" y="2975460"/>
              <a:ext cx="702846" cy="383657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</p:grpSp>
      <p:pic>
        <p:nvPicPr>
          <p:cNvPr descr="A screenshot of a computer&#10;&#10;Description generated with very high confidence" id="577" name="Google Shape;577;p4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865521" y="3286747"/>
            <a:ext cx="6983430" cy="695199"/>
          </a:xfrm>
          <a:prstGeom prst="rect">
            <a:avLst/>
          </a:prstGeom>
          <a:noFill/>
          <a:ln>
            <a:noFill/>
          </a:ln>
        </p:spPr>
      </p:pic>
      <p:sp>
        <p:nvSpPr>
          <p:cNvPr id="578" name="Google Shape;578;p41"/>
          <p:cNvSpPr txBox="1"/>
          <p:nvPr/>
        </p:nvSpPr>
        <p:spPr>
          <a:xfrm>
            <a:off x="4333806" y="3307181"/>
            <a:ext cx="714375" cy="26161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latin typeface="Gill Sans"/>
                <a:ea typeface="Gill Sans"/>
                <a:cs typeface="Gill Sans"/>
                <a:sym typeface="Gill Sans"/>
              </a:rPr>
              <a:t> </a:t>
            </a:r>
            <a:endParaRPr sz="1800"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descr="A screenshot of a cell phone&#10;&#10;Description generated with very high confidence" id="579" name="Google Shape;579;p4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671537" y="3971699"/>
            <a:ext cx="5310142" cy="2704723"/>
          </a:xfrm>
          <a:prstGeom prst="rect">
            <a:avLst/>
          </a:prstGeom>
          <a:noFill/>
          <a:ln>
            <a:noFill/>
          </a:ln>
        </p:spPr>
      </p:pic>
      <p:sp>
        <p:nvSpPr>
          <p:cNvPr id="580" name="Google Shape;580;p41"/>
          <p:cNvSpPr txBox="1"/>
          <p:nvPr/>
        </p:nvSpPr>
        <p:spPr>
          <a:xfrm>
            <a:off x="4281755" y="4237159"/>
            <a:ext cx="2477418" cy="738664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 b="-4131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latin typeface="Gill Sans"/>
                <a:ea typeface="Gill Sans"/>
                <a:cs typeface="Gill Sans"/>
                <a:sym typeface="Gill Sans"/>
              </a:rPr>
              <a:t> </a:t>
            </a:r>
            <a:endParaRPr sz="1800">
              <a:latin typeface="Gill Sans"/>
              <a:ea typeface="Gill Sans"/>
              <a:cs typeface="Gill Sans"/>
              <a:sym typeface="Gill Sans"/>
            </a:endParaRPr>
          </a:p>
        </p:txBody>
      </p:sp>
      <p:cxnSp>
        <p:nvCxnSpPr>
          <p:cNvPr id="581" name="Google Shape;581;p41"/>
          <p:cNvCxnSpPr/>
          <p:nvPr/>
        </p:nvCxnSpPr>
        <p:spPr>
          <a:xfrm>
            <a:off x="2430544" y="5015579"/>
            <a:ext cx="1849356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582" name="Google Shape;582;p41"/>
          <p:cNvSpPr txBox="1"/>
          <p:nvPr/>
        </p:nvSpPr>
        <p:spPr>
          <a:xfrm>
            <a:off x="3106067" y="5024482"/>
            <a:ext cx="615033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10 m</a:t>
            </a:r>
            <a:endParaRPr sz="12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583" name="Google Shape;583;p41"/>
          <p:cNvSpPr txBox="1"/>
          <p:nvPr/>
        </p:nvSpPr>
        <p:spPr>
          <a:xfrm>
            <a:off x="581189" y="5301481"/>
            <a:ext cx="3698708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6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Monitor displaying objects and spaces as sensor interprets – viewed in Processing</a:t>
            </a:r>
            <a:endParaRPr sz="16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584" name="Google Shape;584;p41"/>
          <p:cNvSpPr txBox="1"/>
          <p:nvPr/>
        </p:nvSpPr>
        <p:spPr>
          <a:xfrm>
            <a:off x="2648986" y="1485123"/>
            <a:ext cx="6894028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IN" sz="2400" u="sng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Using convolution for 1D Array of data:</a:t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42"/>
          <p:cNvSpPr txBox="1"/>
          <p:nvPr>
            <p:ph idx="4294967295" type="title"/>
          </p:nvPr>
        </p:nvSpPr>
        <p:spPr>
          <a:xfrm>
            <a:off x="2231136" y="306965"/>
            <a:ext cx="7729728" cy="1188720"/>
          </a:xfrm>
          <a:prstGeom prst="rect">
            <a:avLst/>
          </a:prstGeom>
          <a:solidFill>
            <a:srgbClr val="FFFFFF"/>
          </a:solidFill>
          <a:ln cap="sq" cmpd="sng" w="31750">
            <a:solidFill>
              <a:srgbClr val="40404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Balthazar"/>
              <a:buNone/>
            </a:pPr>
            <a:r>
              <a:rPr lang="en-IN" sz="3600">
                <a:latin typeface="Balthazar"/>
                <a:ea typeface="Balthazar"/>
                <a:cs typeface="Balthazar"/>
                <a:sym typeface="Balthazar"/>
              </a:rPr>
              <a:t>METHODOLOGY</a:t>
            </a:r>
            <a:endParaRPr sz="2800">
              <a:latin typeface="Balthazar"/>
              <a:ea typeface="Balthazar"/>
              <a:cs typeface="Balthazar"/>
              <a:sym typeface="Balthazar"/>
            </a:endParaRPr>
          </a:p>
        </p:txBody>
      </p:sp>
      <p:sp>
        <p:nvSpPr>
          <p:cNvPr id="590" name="Google Shape;590;p42"/>
          <p:cNvSpPr txBox="1"/>
          <p:nvPr/>
        </p:nvSpPr>
        <p:spPr>
          <a:xfrm>
            <a:off x="2070100" y="1570990"/>
            <a:ext cx="8052435" cy="3987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IN" sz="2000" u="sng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Image representation based on number of kernels and layers</a:t>
            </a:r>
            <a:endParaRPr i="1" sz="2000" u="sng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descr="A screenshot of a computer&#10;&#10;Description generated with high confidence" id="591" name="Google Shape;591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64558" y="4820492"/>
            <a:ext cx="1636294" cy="136522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electronics&#10;&#10;Description generated with high confidence" id="592" name="Google Shape;592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45445" y="4820493"/>
            <a:ext cx="1639244" cy="136522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screen shot of a computer&#10;&#10;Description generated with very high confidence" id="593" name="Google Shape;593;p4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64430" y="2217650"/>
            <a:ext cx="1984399" cy="164083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flat screen monitor&#10;&#10;Description generated with very high confidence" id="594" name="Google Shape;594;p4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59853" y="2217650"/>
            <a:ext cx="1956027" cy="165555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screenshot of a computer&#10;&#10;Description generated with very high confidence" id="595" name="Google Shape;595;p4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255639" y="4006463"/>
            <a:ext cx="1953182" cy="164540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screen shot of a computer&#10;&#10;Description generated with very high confidence" id="596" name="Google Shape;596;p4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41739" y="3988632"/>
            <a:ext cx="1984398" cy="163004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screen shot of a computer&#10;&#10;Description generated with very high confidence" id="597" name="Google Shape;597;p4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928893" y="3971857"/>
            <a:ext cx="2018725" cy="167626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screen shot of a computer&#10;&#10;Description generated with very high confidence" id="598" name="Google Shape;598;p4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0077120" y="3970705"/>
            <a:ext cx="2022587" cy="167741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screen shot of a computer&#10;&#10;Description generated with very high confidence" id="599" name="Google Shape;599;p42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7940907" y="2217650"/>
            <a:ext cx="2019957" cy="1676263"/>
          </a:xfrm>
          <a:prstGeom prst="rect">
            <a:avLst/>
          </a:prstGeom>
          <a:noFill/>
          <a:ln>
            <a:noFill/>
          </a:ln>
        </p:spPr>
      </p:pic>
      <p:pic>
        <p:nvPicPr>
          <p:cNvPr id="600" name="Google Shape;600;p42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0048252" y="2217650"/>
            <a:ext cx="2051455" cy="1676262"/>
          </a:xfrm>
          <a:prstGeom prst="rect">
            <a:avLst/>
          </a:prstGeom>
          <a:noFill/>
          <a:ln>
            <a:noFill/>
          </a:ln>
        </p:spPr>
      </p:pic>
      <p:sp>
        <p:nvSpPr>
          <p:cNvPr id="601" name="Google Shape;601;p42"/>
          <p:cNvSpPr txBox="1"/>
          <p:nvPr/>
        </p:nvSpPr>
        <p:spPr>
          <a:xfrm>
            <a:off x="4889413" y="6111974"/>
            <a:ext cx="2413172" cy="7372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Convolution operation </a:t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No. of filter : 1</a:t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No. of layers : 1</a:t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02" name="Google Shape;602;p42"/>
          <p:cNvSpPr txBox="1"/>
          <p:nvPr/>
        </p:nvSpPr>
        <p:spPr>
          <a:xfrm>
            <a:off x="942243" y="5748824"/>
            <a:ext cx="2413172" cy="7372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Convolution operation </a:t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No. of filter : 3</a:t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No. of layers : 1</a:t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03" name="Google Shape;603;p42"/>
          <p:cNvSpPr txBox="1"/>
          <p:nvPr/>
        </p:nvSpPr>
        <p:spPr>
          <a:xfrm>
            <a:off x="8741032" y="5748824"/>
            <a:ext cx="2413172" cy="7372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Convolution operation </a:t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No. of filter : 2</a:t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No. of layers : 2</a:t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A picture containing floor, indoor, ground, building&#10;&#10;Description generated with very high confidence" id="604" name="Google Shape;604;p42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5132070" y="2217420"/>
            <a:ext cx="2170430" cy="1627505"/>
          </a:xfrm>
          <a:prstGeom prst="rect">
            <a:avLst/>
          </a:prstGeom>
          <a:noFill/>
          <a:ln>
            <a:noFill/>
          </a:ln>
        </p:spPr>
      </p:pic>
      <p:sp>
        <p:nvSpPr>
          <p:cNvPr id="605" name="Google Shape;605;p42"/>
          <p:cNvSpPr txBox="1"/>
          <p:nvPr/>
        </p:nvSpPr>
        <p:spPr>
          <a:xfrm>
            <a:off x="5010519" y="3893765"/>
            <a:ext cx="2413172" cy="3067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Original Image</a:t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/>
          <p:nvPr>
            <p:ph idx="4294967295" type="title"/>
          </p:nvPr>
        </p:nvSpPr>
        <p:spPr>
          <a:xfrm>
            <a:off x="2231136" y="230619"/>
            <a:ext cx="7729728" cy="1188720"/>
          </a:xfrm>
          <a:prstGeom prst="rect">
            <a:avLst/>
          </a:prstGeom>
          <a:solidFill>
            <a:srgbClr val="FFFFFF"/>
          </a:solidFill>
          <a:ln cap="sq" cmpd="sng" w="31750">
            <a:solidFill>
              <a:srgbClr val="40404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Balthazar"/>
              <a:buNone/>
            </a:pPr>
            <a:r>
              <a:rPr lang="en-IN" sz="3600">
                <a:latin typeface="Balthazar"/>
                <a:ea typeface="Balthazar"/>
                <a:cs typeface="Balthazar"/>
                <a:sym typeface="Balthazar"/>
              </a:rPr>
              <a:t>MOTIVATION</a:t>
            </a:r>
            <a:endParaRPr sz="3600">
              <a:latin typeface="Balthazar"/>
              <a:ea typeface="Balthazar"/>
              <a:cs typeface="Balthazar"/>
              <a:sym typeface="Balthazar"/>
            </a:endParaRPr>
          </a:p>
        </p:txBody>
      </p:sp>
      <p:pic>
        <p:nvPicPr>
          <p:cNvPr descr="A car covered in snow&#10;&#10;Description generated with high confidence" id="82" name="Google Shape;82;p16"/>
          <p:cNvPicPr preferRelativeResize="0"/>
          <p:nvPr/>
        </p:nvPicPr>
        <p:blipFill rotWithShape="1">
          <a:blip r:embed="rId3">
            <a:alphaModFix/>
          </a:blip>
          <a:srcRect b="5353" l="0" r="0" t="0"/>
          <a:stretch/>
        </p:blipFill>
        <p:spPr>
          <a:xfrm>
            <a:off x="972352" y="1835535"/>
            <a:ext cx="1918651" cy="180301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ar parked in a parking lot&#10;&#10;Description generated with very high confidence" id="83" name="Google Shape;83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73544" y="1835535"/>
            <a:ext cx="2920230" cy="146011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lose up of a device&#10;&#10;Description generated with very high confidence" id="84" name="Google Shape;84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33628" y="4349287"/>
            <a:ext cx="2472261" cy="16481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truck that is driving down the road&#10;&#10;Description generated with very high confidence" id="85" name="Google Shape;85;p1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770038" y="1835535"/>
            <a:ext cx="2566876" cy="170857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truck driving down a dirt road&#10;&#10;Description generated with very high confidence" id="86" name="Google Shape;86;p1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757837" y="4538463"/>
            <a:ext cx="2951645" cy="178863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group of people in a desert&#10;&#10;Description generated with high confidence" id="87" name="Google Shape;87;p1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864653" y="4349287"/>
            <a:ext cx="2472261" cy="1977809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6"/>
          <p:cNvSpPr txBox="1"/>
          <p:nvPr/>
        </p:nvSpPr>
        <p:spPr>
          <a:xfrm>
            <a:off x="389103" y="3638550"/>
            <a:ext cx="3161312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IN" sz="14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An artist’s impression of an autonomous car, 1936</a:t>
            </a:r>
            <a:endParaRPr i="1" sz="14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89" name="Google Shape;89;p16"/>
          <p:cNvSpPr txBox="1"/>
          <p:nvPr/>
        </p:nvSpPr>
        <p:spPr>
          <a:xfrm>
            <a:off x="4472820" y="3638550"/>
            <a:ext cx="3161312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IN" sz="14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Heavy vehicle can operate for long distance without driver fatigue.</a:t>
            </a:r>
            <a:endParaRPr i="1" sz="14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90" name="Google Shape;90;p16"/>
          <p:cNvSpPr txBox="1"/>
          <p:nvPr/>
        </p:nvSpPr>
        <p:spPr>
          <a:xfrm>
            <a:off x="8653003" y="3638550"/>
            <a:ext cx="316131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IN" sz="14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Shared communication on urban/city streets</a:t>
            </a:r>
            <a:endParaRPr i="1" sz="14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91" name="Google Shape;91;p16"/>
          <p:cNvSpPr txBox="1"/>
          <p:nvPr/>
        </p:nvSpPr>
        <p:spPr>
          <a:xfrm>
            <a:off x="391160" y="6404360"/>
            <a:ext cx="316131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IN" sz="14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Surveillance and Maintenance bot</a:t>
            </a:r>
            <a:endParaRPr i="1" sz="14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92" name="Google Shape;92;p16"/>
          <p:cNvSpPr txBox="1"/>
          <p:nvPr/>
        </p:nvSpPr>
        <p:spPr>
          <a:xfrm>
            <a:off x="4472820" y="6404360"/>
            <a:ext cx="316131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IN" sz="14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Autonomous planetary expedition rover</a:t>
            </a:r>
            <a:endParaRPr i="1" sz="14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93" name="Google Shape;93;p16"/>
          <p:cNvSpPr txBox="1"/>
          <p:nvPr/>
        </p:nvSpPr>
        <p:spPr>
          <a:xfrm>
            <a:off x="8532462" y="6404360"/>
            <a:ext cx="316131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IN" sz="14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Military Surveillance Vehicle</a:t>
            </a:r>
            <a:endParaRPr i="1" sz="14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43"/>
          <p:cNvSpPr/>
          <p:nvPr/>
        </p:nvSpPr>
        <p:spPr>
          <a:xfrm>
            <a:off x="2345635" y="2615077"/>
            <a:ext cx="3988899" cy="1638366"/>
          </a:xfrm>
          <a:prstGeom prst="rect">
            <a:avLst/>
          </a:prstGeom>
          <a:solidFill>
            <a:srgbClr val="C3C7B4"/>
          </a:solidFill>
          <a:ln cap="flat" cmpd="sng" w="12700">
            <a:solidFill>
              <a:srgbClr val="C3C7B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611" name="Google Shape;611;p43"/>
          <p:cNvSpPr txBox="1"/>
          <p:nvPr>
            <p:ph idx="4294967295" type="title"/>
          </p:nvPr>
        </p:nvSpPr>
        <p:spPr>
          <a:xfrm>
            <a:off x="2231136" y="223198"/>
            <a:ext cx="7729728" cy="1188720"/>
          </a:xfrm>
          <a:prstGeom prst="rect">
            <a:avLst/>
          </a:prstGeom>
          <a:solidFill>
            <a:srgbClr val="FFFFFF"/>
          </a:solidFill>
          <a:ln cap="sq" cmpd="sng" w="31750">
            <a:solidFill>
              <a:srgbClr val="40404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Balthazar"/>
              <a:buNone/>
            </a:pPr>
            <a:r>
              <a:rPr lang="en-IN" sz="3600">
                <a:latin typeface="Balthazar"/>
                <a:ea typeface="Balthazar"/>
                <a:cs typeface="Balthazar"/>
                <a:sym typeface="Balthazar"/>
              </a:rPr>
              <a:t>METHODOLOGY</a:t>
            </a:r>
            <a:endParaRPr sz="2800">
              <a:latin typeface="Balthazar"/>
              <a:ea typeface="Balthazar"/>
              <a:cs typeface="Balthazar"/>
              <a:sym typeface="Balthazar"/>
            </a:endParaRPr>
          </a:p>
        </p:txBody>
      </p:sp>
      <p:sp>
        <p:nvSpPr>
          <p:cNvPr id="612" name="Google Shape;612;p43"/>
          <p:cNvSpPr txBox="1"/>
          <p:nvPr/>
        </p:nvSpPr>
        <p:spPr>
          <a:xfrm>
            <a:off x="2648986" y="1607942"/>
            <a:ext cx="6894028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IN" sz="2400" u="sng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End-to-End learning:</a:t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grpSp>
        <p:nvGrpSpPr>
          <p:cNvPr id="613" name="Google Shape;613;p43"/>
          <p:cNvGrpSpPr/>
          <p:nvPr/>
        </p:nvGrpSpPr>
        <p:grpSpPr>
          <a:xfrm>
            <a:off x="357808" y="2809461"/>
            <a:ext cx="1152940" cy="619539"/>
            <a:chOff x="357808" y="2809461"/>
            <a:chExt cx="1152940" cy="619539"/>
          </a:xfrm>
        </p:grpSpPr>
        <p:sp>
          <p:nvSpPr>
            <p:cNvPr id="614" name="Google Shape;614;p43"/>
            <p:cNvSpPr/>
            <p:nvPr/>
          </p:nvSpPr>
          <p:spPr>
            <a:xfrm>
              <a:off x="357809" y="2809461"/>
              <a:ext cx="1152939" cy="619539"/>
            </a:xfrm>
            <a:prstGeom prst="rect">
              <a:avLst/>
            </a:prstGeom>
            <a:noFill/>
            <a:ln cap="flat" cmpd="sng" w="28575">
              <a:solidFill>
                <a:srgbClr val="0070C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615" name="Google Shape;615;p43"/>
            <p:cNvSpPr txBox="1"/>
            <p:nvPr/>
          </p:nvSpPr>
          <p:spPr>
            <a:xfrm>
              <a:off x="357808" y="2934564"/>
              <a:ext cx="1152939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1400">
                  <a:solidFill>
                    <a:schemeClr val="dk1"/>
                  </a:solidFill>
                  <a:latin typeface="Gill Sans"/>
                  <a:ea typeface="Gill Sans"/>
                  <a:cs typeface="Gill Sans"/>
                  <a:sym typeface="Gill Sans"/>
                </a:rPr>
                <a:t>Sensors</a:t>
              </a:r>
              <a:endParaRPr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grpSp>
        <p:nvGrpSpPr>
          <p:cNvPr id="616" name="Google Shape;616;p43"/>
          <p:cNvGrpSpPr/>
          <p:nvPr/>
        </p:nvGrpSpPr>
        <p:grpSpPr>
          <a:xfrm>
            <a:off x="2633568" y="2809461"/>
            <a:ext cx="1152940" cy="619539"/>
            <a:chOff x="357808" y="2809461"/>
            <a:chExt cx="1152940" cy="619539"/>
          </a:xfrm>
        </p:grpSpPr>
        <p:sp>
          <p:nvSpPr>
            <p:cNvPr id="617" name="Google Shape;617;p43"/>
            <p:cNvSpPr/>
            <p:nvPr/>
          </p:nvSpPr>
          <p:spPr>
            <a:xfrm>
              <a:off x="357809" y="2809461"/>
              <a:ext cx="1152939" cy="619539"/>
            </a:xfrm>
            <a:prstGeom prst="rect">
              <a:avLst/>
            </a:prstGeom>
            <a:noFill/>
            <a:ln cap="flat" cmpd="sng" w="28575">
              <a:solidFill>
                <a:srgbClr val="0070C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618" name="Google Shape;618;p43"/>
            <p:cNvSpPr txBox="1"/>
            <p:nvPr/>
          </p:nvSpPr>
          <p:spPr>
            <a:xfrm>
              <a:off x="357808" y="2841799"/>
              <a:ext cx="1152939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1400">
                  <a:solidFill>
                    <a:schemeClr val="dk1"/>
                  </a:solidFill>
                  <a:latin typeface="Gill Sans"/>
                  <a:ea typeface="Gill Sans"/>
                  <a:cs typeface="Gill Sans"/>
                  <a:sym typeface="Gill Sans"/>
                </a:rPr>
                <a:t>Feature Extraction</a:t>
              </a:r>
              <a:endParaRPr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grpSp>
        <p:nvGrpSpPr>
          <p:cNvPr id="619" name="Google Shape;619;p43"/>
          <p:cNvGrpSpPr/>
          <p:nvPr/>
        </p:nvGrpSpPr>
        <p:grpSpPr>
          <a:xfrm>
            <a:off x="4684643" y="2809461"/>
            <a:ext cx="1152940" cy="619539"/>
            <a:chOff x="357808" y="2809461"/>
            <a:chExt cx="1152940" cy="619539"/>
          </a:xfrm>
        </p:grpSpPr>
        <p:sp>
          <p:nvSpPr>
            <p:cNvPr id="620" name="Google Shape;620;p43"/>
            <p:cNvSpPr/>
            <p:nvPr/>
          </p:nvSpPr>
          <p:spPr>
            <a:xfrm>
              <a:off x="357809" y="2809461"/>
              <a:ext cx="1152939" cy="619539"/>
            </a:xfrm>
            <a:prstGeom prst="rect">
              <a:avLst/>
            </a:prstGeom>
            <a:noFill/>
            <a:ln cap="flat" cmpd="sng" w="28575">
              <a:solidFill>
                <a:srgbClr val="0070C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621" name="Google Shape;621;p43"/>
            <p:cNvSpPr txBox="1"/>
            <p:nvPr/>
          </p:nvSpPr>
          <p:spPr>
            <a:xfrm>
              <a:off x="357808" y="2860885"/>
              <a:ext cx="1152939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1400">
                  <a:solidFill>
                    <a:schemeClr val="dk1"/>
                  </a:solidFill>
                  <a:latin typeface="Gill Sans"/>
                  <a:ea typeface="Gill Sans"/>
                  <a:cs typeface="Gill Sans"/>
                  <a:sym typeface="Gill Sans"/>
                </a:rPr>
                <a:t>Object Recognition</a:t>
              </a:r>
              <a:endParaRPr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grpSp>
        <p:nvGrpSpPr>
          <p:cNvPr id="622" name="Google Shape;622;p43"/>
          <p:cNvGrpSpPr/>
          <p:nvPr/>
        </p:nvGrpSpPr>
        <p:grpSpPr>
          <a:xfrm>
            <a:off x="4684642" y="4748133"/>
            <a:ext cx="1152940" cy="619539"/>
            <a:chOff x="357808" y="2809461"/>
            <a:chExt cx="1152940" cy="619539"/>
          </a:xfrm>
        </p:grpSpPr>
        <p:sp>
          <p:nvSpPr>
            <p:cNvPr id="623" name="Google Shape;623;p43"/>
            <p:cNvSpPr/>
            <p:nvPr/>
          </p:nvSpPr>
          <p:spPr>
            <a:xfrm>
              <a:off x="357809" y="2809461"/>
              <a:ext cx="1152939" cy="619539"/>
            </a:xfrm>
            <a:prstGeom prst="rect">
              <a:avLst/>
            </a:prstGeom>
            <a:noFill/>
            <a:ln cap="flat" cmpd="sng" w="28575">
              <a:solidFill>
                <a:srgbClr val="0070C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624" name="Google Shape;624;p43"/>
            <p:cNvSpPr txBox="1"/>
            <p:nvPr/>
          </p:nvSpPr>
          <p:spPr>
            <a:xfrm>
              <a:off x="357808" y="2934564"/>
              <a:ext cx="1152939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1400">
                  <a:solidFill>
                    <a:schemeClr val="dk1"/>
                  </a:solidFill>
                  <a:latin typeface="Gill Sans"/>
                  <a:ea typeface="Gill Sans"/>
                  <a:cs typeface="Gill Sans"/>
                  <a:sym typeface="Gill Sans"/>
                </a:rPr>
                <a:t>Cost Map</a:t>
              </a:r>
              <a:endParaRPr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grpSp>
        <p:nvGrpSpPr>
          <p:cNvPr id="625" name="Google Shape;625;p43"/>
          <p:cNvGrpSpPr/>
          <p:nvPr/>
        </p:nvGrpSpPr>
        <p:grpSpPr>
          <a:xfrm>
            <a:off x="2633569" y="5797826"/>
            <a:ext cx="1152940" cy="619539"/>
            <a:chOff x="357808" y="2809461"/>
            <a:chExt cx="1152940" cy="619539"/>
          </a:xfrm>
        </p:grpSpPr>
        <p:sp>
          <p:nvSpPr>
            <p:cNvPr id="626" name="Google Shape;626;p43"/>
            <p:cNvSpPr/>
            <p:nvPr/>
          </p:nvSpPr>
          <p:spPr>
            <a:xfrm>
              <a:off x="357809" y="2809461"/>
              <a:ext cx="1152939" cy="619539"/>
            </a:xfrm>
            <a:prstGeom prst="rect">
              <a:avLst/>
            </a:prstGeom>
            <a:noFill/>
            <a:ln cap="flat" cmpd="sng" w="28575">
              <a:solidFill>
                <a:srgbClr val="0070C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627" name="Google Shape;627;p43"/>
            <p:cNvSpPr txBox="1"/>
            <p:nvPr/>
          </p:nvSpPr>
          <p:spPr>
            <a:xfrm>
              <a:off x="357808" y="2934564"/>
              <a:ext cx="1152939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1400">
                  <a:solidFill>
                    <a:schemeClr val="dk1"/>
                  </a:solidFill>
                  <a:latin typeface="Gill Sans"/>
                  <a:ea typeface="Gill Sans"/>
                  <a:cs typeface="Gill Sans"/>
                  <a:sym typeface="Gill Sans"/>
                </a:rPr>
                <a:t>Planning</a:t>
              </a:r>
              <a:endParaRPr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grpSp>
        <p:nvGrpSpPr>
          <p:cNvPr id="628" name="Google Shape;628;p43"/>
          <p:cNvGrpSpPr/>
          <p:nvPr/>
        </p:nvGrpSpPr>
        <p:grpSpPr>
          <a:xfrm>
            <a:off x="397562" y="5767047"/>
            <a:ext cx="1152940" cy="619539"/>
            <a:chOff x="357808" y="2809461"/>
            <a:chExt cx="1152940" cy="619539"/>
          </a:xfrm>
        </p:grpSpPr>
        <p:sp>
          <p:nvSpPr>
            <p:cNvPr id="629" name="Google Shape;629;p43"/>
            <p:cNvSpPr/>
            <p:nvPr/>
          </p:nvSpPr>
          <p:spPr>
            <a:xfrm>
              <a:off x="357809" y="2809461"/>
              <a:ext cx="1152939" cy="619539"/>
            </a:xfrm>
            <a:prstGeom prst="rect">
              <a:avLst/>
            </a:prstGeom>
            <a:noFill/>
            <a:ln cap="flat" cmpd="sng" w="28575">
              <a:solidFill>
                <a:srgbClr val="0070C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630" name="Google Shape;630;p43"/>
            <p:cNvSpPr txBox="1"/>
            <p:nvPr/>
          </p:nvSpPr>
          <p:spPr>
            <a:xfrm>
              <a:off x="357808" y="2934564"/>
              <a:ext cx="1152939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1400">
                  <a:solidFill>
                    <a:schemeClr val="dk1"/>
                  </a:solidFill>
                  <a:latin typeface="Gill Sans"/>
                  <a:ea typeface="Gill Sans"/>
                  <a:cs typeface="Gill Sans"/>
                  <a:sym typeface="Gill Sans"/>
                </a:rPr>
                <a:t>Actuation</a:t>
              </a:r>
              <a:endParaRPr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cxnSp>
        <p:nvCxnSpPr>
          <p:cNvPr id="631" name="Google Shape;631;p43"/>
          <p:cNvCxnSpPr>
            <a:stCxn id="615" idx="3"/>
            <a:endCxn id="618" idx="1"/>
          </p:cNvCxnSpPr>
          <p:nvPr/>
        </p:nvCxnSpPr>
        <p:spPr>
          <a:xfrm>
            <a:off x="1510747" y="3088453"/>
            <a:ext cx="1122900" cy="15000"/>
          </a:xfrm>
          <a:prstGeom prst="straightConnector1">
            <a:avLst/>
          </a:prstGeom>
          <a:noFill/>
          <a:ln cap="flat" cmpd="sng" w="9525">
            <a:solidFill>
              <a:srgbClr val="00B05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32" name="Google Shape;632;p43"/>
          <p:cNvCxnSpPr>
            <a:stCxn id="618" idx="3"/>
            <a:endCxn id="621" idx="1"/>
          </p:cNvCxnSpPr>
          <p:nvPr/>
        </p:nvCxnSpPr>
        <p:spPr>
          <a:xfrm>
            <a:off x="3786507" y="3103409"/>
            <a:ext cx="898200" cy="19200"/>
          </a:xfrm>
          <a:prstGeom prst="straightConnector1">
            <a:avLst/>
          </a:prstGeom>
          <a:noFill/>
          <a:ln cap="flat" cmpd="sng" w="9525">
            <a:solidFill>
              <a:srgbClr val="00B05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33" name="Google Shape;633;p43"/>
          <p:cNvCxnSpPr>
            <a:stCxn id="620" idx="2"/>
            <a:endCxn id="623" idx="0"/>
          </p:cNvCxnSpPr>
          <p:nvPr/>
        </p:nvCxnSpPr>
        <p:spPr>
          <a:xfrm>
            <a:off x="5261114" y="3429000"/>
            <a:ext cx="0" cy="1319100"/>
          </a:xfrm>
          <a:prstGeom prst="straightConnector1">
            <a:avLst/>
          </a:prstGeom>
          <a:noFill/>
          <a:ln cap="flat" cmpd="sng" w="9525">
            <a:solidFill>
              <a:srgbClr val="00B05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34" name="Google Shape;634;p43"/>
          <p:cNvCxnSpPr>
            <a:stCxn id="627" idx="1"/>
            <a:endCxn id="630" idx="3"/>
          </p:cNvCxnSpPr>
          <p:nvPr/>
        </p:nvCxnSpPr>
        <p:spPr>
          <a:xfrm rot="10800000">
            <a:off x="1550569" y="6045918"/>
            <a:ext cx="1083000" cy="30900"/>
          </a:xfrm>
          <a:prstGeom prst="straightConnector1">
            <a:avLst/>
          </a:prstGeom>
          <a:noFill/>
          <a:ln cap="flat" cmpd="sng" w="9525">
            <a:solidFill>
              <a:srgbClr val="00B05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35" name="Google Shape;635;p43"/>
          <p:cNvCxnSpPr>
            <a:stCxn id="623" idx="2"/>
            <a:endCxn id="627" idx="3"/>
          </p:cNvCxnSpPr>
          <p:nvPr/>
        </p:nvCxnSpPr>
        <p:spPr>
          <a:xfrm rot="5400000">
            <a:off x="4169263" y="4985022"/>
            <a:ext cx="709200" cy="1474500"/>
          </a:xfrm>
          <a:prstGeom prst="bentConnector2">
            <a:avLst/>
          </a:prstGeom>
          <a:noFill/>
          <a:ln cap="flat" cmpd="sng" w="9525">
            <a:solidFill>
              <a:srgbClr val="00B05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636" name="Google Shape;636;p43"/>
          <p:cNvSpPr txBox="1"/>
          <p:nvPr/>
        </p:nvSpPr>
        <p:spPr>
          <a:xfrm>
            <a:off x="2753666" y="3655182"/>
            <a:ext cx="2515155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4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Now often combined using Convolutional neural nets</a:t>
            </a:r>
            <a:endParaRPr sz="14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637" name="Google Shape;637;p43"/>
          <p:cNvSpPr txBox="1"/>
          <p:nvPr/>
        </p:nvSpPr>
        <p:spPr>
          <a:xfrm>
            <a:off x="768626" y="6520070"/>
            <a:ext cx="420816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Usual Approach for self-driving car</a:t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grpSp>
        <p:nvGrpSpPr>
          <p:cNvPr id="638" name="Google Shape;638;p43"/>
          <p:cNvGrpSpPr/>
          <p:nvPr/>
        </p:nvGrpSpPr>
        <p:grpSpPr>
          <a:xfrm>
            <a:off x="7500359" y="2764566"/>
            <a:ext cx="1152940" cy="619539"/>
            <a:chOff x="357808" y="2809461"/>
            <a:chExt cx="1152940" cy="619539"/>
          </a:xfrm>
        </p:grpSpPr>
        <p:sp>
          <p:nvSpPr>
            <p:cNvPr id="639" name="Google Shape;639;p43"/>
            <p:cNvSpPr/>
            <p:nvPr/>
          </p:nvSpPr>
          <p:spPr>
            <a:xfrm>
              <a:off x="357809" y="2809461"/>
              <a:ext cx="1152939" cy="619539"/>
            </a:xfrm>
            <a:prstGeom prst="rect">
              <a:avLst/>
            </a:prstGeom>
            <a:noFill/>
            <a:ln cap="flat" cmpd="sng" w="28575">
              <a:solidFill>
                <a:srgbClr val="0070C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640" name="Google Shape;640;p43"/>
            <p:cNvSpPr txBox="1"/>
            <p:nvPr/>
          </p:nvSpPr>
          <p:spPr>
            <a:xfrm>
              <a:off x="357808" y="2934564"/>
              <a:ext cx="1152939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1400">
                  <a:solidFill>
                    <a:schemeClr val="dk1"/>
                  </a:solidFill>
                  <a:latin typeface="Gill Sans"/>
                  <a:ea typeface="Gill Sans"/>
                  <a:cs typeface="Gill Sans"/>
                  <a:sym typeface="Gill Sans"/>
                </a:rPr>
                <a:t>Sensors</a:t>
              </a:r>
              <a:endParaRPr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grpSp>
        <p:nvGrpSpPr>
          <p:cNvPr id="641" name="Google Shape;641;p43"/>
          <p:cNvGrpSpPr/>
          <p:nvPr/>
        </p:nvGrpSpPr>
        <p:grpSpPr>
          <a:xfrm>
            <a:off x="9770183" y="3235923"/>
            <a:ext cx="1867922" cy="2612497"/>
            <a:chOff x="357809" y="2809461"/>
            <a:chExt cx="1152939" cy="619539"/>
          </a:xfrm>
        </p:grpSpPr>
        <p:sp>
          <p:nvSpPr>
            <p:cNvPr id="642" name="Google Shape;642;p43"/>
            <p:cNvSpPr/>
            <p:nvPr/>
          </p:nvSpPr>
          <p:spPr>
            <a:xfrm>
              <a:off x="357809" y="2809461"/>
              <a:ext cx="1152939" cy="619539"/>
            </a:xfrm>
            <a:prstGeom prst="rect">
              <a:avLst/>
            </a:prstGeom>
            <a:solidFill>
              <a:srgbClr val="FBD9A3"/>
            </a:solidFill>
            <a:ln cap="flat" cmpd="sng" w="28575">
              <a:solidFill>
                <a:srgbClr val="0070C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643" name="Google Shape;643;p43"/>
            <p:cNvSpPr txBox="1"/>
            <p:nvPr/>
          </p:nvSpPr>
          <p:spPr>
            <a:xfrm>
              <a:off x="392586" y="2981796"/>
              <a:ext cx="1083778" cy="218963"/>
            </a:xfrm>
            <a:prstGeom prst="rect">
              <a:avLst/>
            </a:prstGeom>
            <a:solidFill>
              <a:srgbClr val="FBD9A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1800">
                  <a:solidFill>
                    <a:schemeClr val="dk1"/>
                  </a:solidFill>
                  <a:latin typeface="Gill Sans"/>
                  <a:ea typeface="Gill Sans"/>
                  <a:cs typeface="Gill Sans"/>
                  <a:sym typeface="Gill Sans"/>
                </a:rPr>
                <a:t>Deep Convolutional Neural Network</a:t>
              </a:r>
              <a:endParaRPr sz="24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grpSp>
        <p:nvGrpSpPr>
          <p:cNvPr id="644" name="Google Shape;644;p43"/>
          <p:cNvGrpSpPr/>
          <p:nvPr/>
        </p:nvGrpSpPr>
        <p:grpSpPr>
          <a:xfrm>
            <a:off x="7500358" y="5863917"/>
            <a:ext cx="1152940" cy="619539"/>
            <a:chOff x="357808" y="2809461"/>
            <a:chExt cx="1152940" cy="619539"/>
          </a:xfrm>
        </p:grpSpPr>
        <p:sp>
          <p:nvSpPr>
            <p:cNvPr id="645" name="Google Shape;645;p43"/>
            <p:cNvSpPr/>
            <p:nvPr/>
          </p:nvSpPr>
          <p:spPr>
            <a:xfrm>
              <a:off x="357809" y="2809461"/>
              <a:ext cx="1152939" cy="619539"/>
            </a:xfrm>
            <a:prstGeom prst="rect">
              <a:avLst/>
            </a:prstGeom>
            <a:noFill/>
            <a:ln cap="flat" cmpd="sng" w="28575">
              <a:solidFill>
                <a:srgbClr val="0070C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646" name="Google Shape;646;p43"/>
            <p:cNvSpPr txBox="1"/>
            <p:nvPr/>
          </p:nvSpPr>
          <p:spPr>
            <a:xfrm>
              <a:off x="357808" y="2934564"/>
              <a:ext cx="1152939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1400">
                  <a:solidFill>
                    <a:schemeClr val="dk1"/>
                  </a:solidFill>
                  <a:latin typeface="Gill Sans"/>
                  <a:ea typeface="Gill Sans"/>
                  <a:cs typeface="Gill Sans"/>
                  <a:sym typeface="Gill Sans"/>
                </a:rPr>
                <a:t>Actuation</a:t>
              </a:r>
              <a:endParaRPr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cxnSp>
        <p:nvCxnSpPr>
          <p:cNvPr id="647" name="Google Shape;647;p43"/>
          <p:cNvCxnSpPr>
            <a:stCxn id="639" idx="3"/>
            <a:endCxn id="642" idx="0"/>
          </p:cNvCxnSpPr>
          <p:nvPr/>
        </p:nvCxnSpPr>
        <p:spPr>
          <a:xfrm>
            <a:off x="8653299" y="3074336"/>
            <a:ext cx="2050800" cy="161700"/>
          </a:xfrm>
          <a:prstGeom prst="bentConnector2">
            <a:avLst/>
          </a:prstGeom>
          <a:noFill/>
          <a:ln cap="flat" cmpd="sng" w="28575">
            <a:solidFill>
              <a:srgbClr val="00B05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48" name="Google Shape;648;p43"/>
          <p:cNvCxnSpPr>
            <a:stCxn id="642" idx="2"/>
            <a:endCxn id="646" idx="3"/>
          </p:cNvCxnSpPr>
          <p:nvPr/>
        </p:nvCxnSpPr>
        <p:spPr>
          <a:xfrm rot="5400000">
            <a:off x="9531444" y="4970320"/>
            <a:ext cx="294600" cy="2050800"/>
          </a:xfrm>
          <a:prstGeom prst="bentConnector2">
            <a:avLst/>
          </a:prstGeom>
          <a:noFill/>
          <a:ln cap="flat" cmpd="sng" w="28575">
            <a:solidFill>
              <a:srgbClr val="00B05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649" name="Google Shape;649;p43"/>
          <p:cNvSpPr txBox="1"/>
          <p:nvPr/>
        </p:nvSpPr>
        <p:spPr>
          <a:xfrm>
            <a:off x="7438934" y="6488668"/>
            <a:ext cx="420816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End-to-End Approach</a:t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44"/>
          <p:cNvSpPr txBox="1"/>
          <p:nvPr>
            <p:ph idx="4294967295" type="title"/>
          </p:nvPr>
        </p:nvSpPr>
        <p:spPr>
          <a:xfrm>
            <a:off x="2231136" y="275579"/>
            <a:ext cx="7729728" cy="1188720"/>
          </a:xfrm>
          <a:prstGeom prst="rect">
            <a:avLst/>
          </a:prstGeom>
          <a:solidFill>
            <a:srgbClr val="FFFFFF"/>
          </a:solidFill>
          <a:ln cap="sq" cmpd="sng" w="31750">
            <a:solidFill>
              <a:srgbClr val="40404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Balthazar"/>
              <a:buNone/>
            </a:pPr>
            <a:r>
              <a:rPr lang="en-IN" sz="3600">
                <a:latin typeface="Balthazar"/>
                <a:ea typeface="Balthazar"/>
                <a:cs typeface="Balthazar"/>
                <a:sym typeface="Balthazar"/>
              </a:rPr>
              <a:t>METHODOLOGY</a:t>
            </a:r>
            <a:endParaRPr sz="2800">
              <a:latin typeface="Balthazar"/>
              <a:ea typeface="Balthazar"/>
              <a:cs typeface="Balthazar"/>
              <a:sym typeface="Balthazar"/>
            </a:endParaRPr>
          </a:p>
        </p:txBody>
      </p:sp>
      <p:sp>
        <p:nvSpPr>
          <p:cNvPr id="655" name="Google Shape;655;p44"/>
          <p:cNvSpPr txBox="1"/>
          <p:nvPr/>
        </p:nvSpPr>
        <p:spPr>
          <a:xfrm>
            <a:off x="2648986" y="1596687"/>
            <a:ext cx="6894028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IN" sz="2400" u="sng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Model Description</a:t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grpSp>
        <p:nvGrpSpPr>
          <p:cNvPr id="656" name="Google Shape;656;p44"/>
          <p:cNvGrpSpPr/>
          <p:nvPr/>
        </p:nvGrpSpPr>
        <p:grpSpPr>
          <a:xfrm>
            <a:off x="5499651" y="2190740"/>
            <a:ext cx="1192697" cy="672548"/>
            <a:chOff x="424068" y="2756452"/>
            <a:chExt cx="1338471" cy="672548"/>
          </a:xfrm>
        </p:grpSpPr>
        <p:sp>
          <p:nvSpPr>
            <p:cNvPr id="657" name="Google Shape;657;p44"/>
            <p:cNvSpPr/>
            <p:nvPr/>
          </p:nvSpPr>
          <p:spPr>
            <a:xfrm>
              <a:off x="424070" y="2756452"/>
              <a:ext cx="1338469" cy="672548"/>
            </a:xfrm>
            <a:prstGeom prst="rect">
              <a:avLst/>
            </a:prstGeom>
            <a:noFill/>
            <a:ln cap="flat" cmpd="sng" w="28575">
              <a:solidFill>
                <a:srgbClr val="0070C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658" name="Google Shape;658;p44"/>
            <p:cNvSpPr txBox="1"/>
            <p:nvPr/>
          </p:nvSpPr>
          <p:spPr>
            <a:xfrm>
              <a:off x="424068" y="2782669"/>
              <a:ext cx="1338469" cy="6463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1800">
                  <a:solidFill>
                    <a:schemeClr val="dk1"/>
                  </a:solidFill>
                  <a:latin typeface="Gill Sans"/>
                  <a:ea typeface="Gill Sans"/>
                  <a:cs typeface="Gill Sans"/>
                  <a:sym typeface="Gill Sans"/>
                </a:rPr>
                <a:t>Sensor data</a:t>
              </a:r>
              <a:endParaRPr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grpSp>
        <p:nvGrpSpPr>
          <p:cNvPr id="659" name="Google Shape;659;p44"/>
          <p:cNvGrpSpPr/>
          <p:nvPr/>
        </p:nvGrpSpPr>
        <p:grpSpPr>
          <a:xfrm>
            <a:off x="4610463" y="3455201"/>
            <a:ext cx="2971068" cy="1901444"/>
            <a:chOff x="424070" y="2756452"/>
            <a:chExt cx="1338469" cy="672548"/>
          </a:xfrm>
        </p:grpSpPr>
        <p:sp>
          <p:nvSpPr>
            <p:cNvPr id="660" name="Google Shape;660;p44"/>
            <p:cNvSpPr/>
            <p:nvPr/>
          </p:nvSpPr>
          <p:spPr>
            <a:xfrm>
              <a:off x="424070" y="2756452"/>
              <a:ext cx="1338469" cy="672548"/>
            </a:xfrm>
            <a:prstGeom prst="rect">
              <a:avLst/>
            </a:prstGeom>
            <a:noFill/>
            <a:ln cap="flat" cmpd="sng" w="28575">
              <a:solidFill>
                <a:srgbClr val="0070C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661" name="Google Shape;661;p44"/>
            <p:cNvSpPr txBox="1"/>
            <p:nvPr/>
          </p:nvSpPr>
          <p:spPr>
            <a:xfrm>
              <a:off x="424070" y="2764982"/>
              <a:ext cx="1338469" cy="52253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1800">
                  <a:solidFill>
                    <a:schemeClr val="dk1"/>
                  </a:solidFill>
                  <a:latin typeface="Gill Sans"/>
                  <a:ea typeface="Gill Sans"/>
                  <a:cs typeface="Gill Sans"/>
                  <a:sym typeface="Gill Sans"/>
                </a:rPr>
                <a:t>Convolution layers</a:t>
              </a:r>
              <a:endParaRPr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1800">
                  <a:solidFill>
                    <a:schemeClr val="dk1"/>
                  </a:solidFill>
                  <a:latin typeface="Gill Sans"/>
                  <a:ea typeface="Gill Sans"/>
                  <a:cs typeface="Gill Sans"/>
                  <a:sym typeface="Gill Sans"/>
                </a:rPr>
                <a:t>Pooling layers</a:t>
              </a:r>
              <a:endParaRPr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1800">
                  <a:solidFill>
                    <a:schemeClr val="dk1"/>
                  </a:solidFill>
                  <a:latin typeface="Gill Sans"/>
                  <a:ea typeface="Gill Sans"/>
                  <a:cs typeface="Gill Sans"/>
                  <a:sym typeface="Gill Sans"/>
                </a:rPr>
                <a:t>Feature Extraction layer</a:t>
              </a:r>
              <a:endParaRPr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1800">
                  <a:solidFill>
                    <a:schemeClr val="dk1"/>
                  </a:solidFill>
                  <a:latin typeface="Gill Sans"/>
                  <a:ea typeface="Gill Sans"/>
                  <a:cs typeface="Gill Sans"/>
                  <a:sym typeface="Gill Sans"/>
                </a:rPr>
                <a:t>Output layer</a:t>
              </a:r>
              <a:endParaRPr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grpSp>
        <p:nvGrpSpPr>
          <p:cNvPr id="662" name="Google Shape;662;p44"/>
          <p:cNvGrpSpPr/>
          <p:nvPr/>
        </p:nvGrpSpPr>
        <p:grpSpPr>
          <a:xfrm>
            <a:off x="5499649" y="5948558"/>
            <a:ext cx="1192695" cy="672548"/>
            <a:chOff x="424070" y="2756452"/>
            <a:chExt cx="1338469" cy="672548"/>
          </a:xfrm>
        </p:grpSpPr>
        <p:sp>
          <p:nvSpPr>
            <p:cNvPr id="663" name="Google Shape;663;p44"/>
            <p:cNvSpPr/>
            <p:nvPr/>
          </p:nvSpPr>
          <p:spPr>
            <a:xfrm>
              <a:off x="424070" y="2756452"/>
              <a:ext cx="1338469" cy="672548"/>
            </a:xfrm>
            <a:prstGeom prst="rect">
              <a:avLst/>
            </a:prstGeom>
            <a:noFill/>
            <a:ln cap="flat" cmpd="sng" w="28575">
              <a:solidFill>
                <a:srgbClr val="0070C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664" name="Google Shape;664;p44"/>
            <p:cNvSpPr txBox="1"/>
            <p:nvPr/>
          </p:nvSpPr>
          <p:spPr>
            <a:xfrm>
              <a:off x="424070" y="2769560"/>
              <a:ext cx="1338469" cy="6463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1800">
                  <a:solidFill>
                    <a:schemeClr val="dk1"/>
                  </a:solidFill>
                  <a:latin typeface="Gill Sans"/>
                  <a:ea typeface="Gill Sans"/>
                  <a:cs typeface="Gill Sans"/>
                  <a:sym typeface="Gill Sans"/>
                </a:rPr>
                <a:t>Actuator Output</a:t>
              </a:r>
              <a:endParaRPr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cxnSp>
        <p:nvCxnSpPr>
          <p:cNvPr id="665" name="Google Shape;665;p44"/>
          <p:cNvCxnSpPr>
            <a:stCxn id="658" idx="2"/>
            <a:endCxn id="661" idx="0"/>
          </p:cNvCxnSpPr>
          <p:nvPr/>
        </p:nvCxnSpPr>
        <p:spPr>
          <a:xfrm>
            <a:off x="6095999" y="2863288"/>
            <a:ext cx="0" cy="615900"/>
          </a:xfrm>
          <a:prstGeom prst="straightConnector1">
            <a:avLst/>
          </a:prstGeom>
          <a:noFill/>
          <a:ln cap="flat" cmpd="sng" w="28575">
            <a:solidFill>
              <a:srgbClr val="00B05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66" name="Google Shape;666;p44"/>
          <p:cNvCxnSpPr/>
          <p:nvPr/>
        </p:nvCxnSpPr>
        <p:spPr>
          <a:xfrm flipH="1">
            <a:off x="6095996" y="5358289"/>
            <a:ext cx="2" cy="616029"/>
          </a:xfrm>
          <a:prstGeom prst="straightConnector1">
            <a:avLst/>
          </a:prstGeom>
          <a:noFill/>
          <a:ln cap="flat" cmpd="sng" w="28575">
            <a:solidFill>
              <a:srgbClr val="00B05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667" name="Google Shape;667;p44"/>
          <p:cNvSpPr txBox="1"/>
          <p:nvPr/>
        </p:nvSpPr>
        <p:spPr>
          <a:xfrm>
            <a:off x="723626" y="1965545"/>
            <a:ext cx="3806275" cy="3987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IN" sz="2000" u="sng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Direction classification</a:t>
            </a:r>
            <a:endParaRPr i="1" sz="2000" u="sng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668" name="Google Shape;668;p44"/>
          <p:cNvSpPr txBox="1"/>
          <p:nvPr/>
        </p:nvSpPr>
        <p:spPr>
          <a:xfrm>
            <a:off x="7582089" y="2058256"/>
            <a:ext cx="3806275" cy="3987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IN" sz="2000" u="sng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Actuators value regression</a:t>
            </a:r>
            <a:endParaRPr i="1" sz="2000" u="sng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669" name="Google Shape;669;p44"/>
          <p:cNvSpPr txBox="1"/>
          <p:nvPr/>
        </p:nvSpPr>
        <p:spPr>
          <a:xfrm>
            <a:off x="549964" y="2756775"/>
            <a:ext cx="4154558" cy="3693319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-878" r="0" t="-823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latin typeface="Gill Sans"/>
                <a:ea typeface="Gill Sans"/>
                <a:cs typeface="Gill Sans"/>
                <a:sym typeface="Gill Sans"/>
              </a:rPr>
              <a:t> </a:t>
            </a:r>
            <a:endParaRPr sz="1800"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670" name="Google Shape;670;p44"/>
          <p:cNvSpPr txBox="1"/>
          <p:nvPr/>
        </p:nvSpPr>
        <p:spPr>
          <a:xfrm>
            <a:off x="7727870" y="2756775"/>
            <a:ext cx="3914162" cy="341632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-1781" l="-1088" r="-155" t="-889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latin typeface="Gill Sans"/>
                <a:ea typeface="Gill Sans"/>
                <a:cs typeface="Gill Sans"/>
                <a:sym typeface="Gill Sans"/>
              </a:rPr>
              <a:t> </a:t>
            </a:r>
            <a:endParaRPr sz="1800"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45"/>
          <p:cNvSpPr txBox="1"/>
          <p:nvPr>
            <p:ph idx="4294967295" type="title"/>
          </p:nvPr>
        </p:nvSpPr>
        <p:spPr>
          <a:xfrm>
            <a:off x="2231136" y="262326"/>
            <a:ext cx="7729728" cy="1188720"/>
          </a:xfrm>
          <a:prstGeom prst="rect">
            <a:avLst/>
          </a:prstGeom>
          <a:solidFill>
            <a:srgbClr val="FFFFFF"/>
          </a:solidFill>
          <a:ln cap="sq" cmpd="sng" w="31750">
            <a:solidFill>
              <a:srgbClr val="40404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Balthazar"/>
              <a:buNone/>
            </a:pPr>
            <a:r>
              <a:rPr lang="en-IN" sz="3600">
                <a:latin typeface="Balthazar"/>
                <a:ea typeface="Balthazar"/>
                <a:cs typeface="Balthazar"/>
                <a:sym typeface="Balthazar"/>
              </a:rPr>
              <a:t>METHODOLOGY</a:t>
            </a:r>
            <a:endParaRPr sz="2800">
              <a:latin typeface="Balthazar"/>
              <a:ea typeface="Balthazar"/>
              <a:cs typeface="Balthazar"/>
              <a:sym typeface="Balthazar"/>
            </a:endParaRPr>
          </a:p>
        </p:txBody>
      </p:sp>
      <p:pic>
        <p:nvPicPr>
          <p:cNvPr descr="A close up of a device&#10;&#10;Description generated with high confidence" id="676" name="Google Shape;676;p45"/>
          <p:cNvPicPr preferRelativeResize="0"/>
          <p:nvPr/>
        </p:nvPicPr>
        <p:blipFill rotWithShape="1">
          <a:blip r:embed="rId3">
            <a:alphaModFix/>
          </a:blip>
          <a:srcRect b="10913" l="14322" r="14306" t="10991"/>
          <a:stretch/>
        </p:blipFill>
        <p:spPr>
          <a:xfrm>
            <a:off x="5188093" y="2248791"/>
            <a:ext cx="6681083" cy="411225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77" name="Google Shape;677;p45"/>
          <p:cNvGrpSpPr/>
          <p:nvPr/>
        </p:nvGrpSpPr>
        <p:grpSpPr>
          <a:xfrm>
            <a:off x="596346" y="2370112"/>
            <a:ext cx="1272209" cy="646331"/>
            <a:chOff x="569842" y="2358887"/>
            <a:chExt cx="1272209" cy="646331"/>
          </a:xfrm>
        </p:grpSpPr>
        <p:sp>
          <p:nvSpPr>
            <p:cNvPr id="678" name="Google Shape;678;p45"/>
            <p:cNvSpPr/>
            <p:nvPr/>
          </p:nvSpPr>
          <p:spPr>
            <a:xfrm>
              <a:off x="569842" y="2358887"/>
              <a:ext cx="1272209" cy="636104"/>
            </a:xfrm>
            <a:prstGeom prst="roundRect">
              <a:avLst>
                <a:gd fmla="val 16667" name="adj"/>
              </a:avLst>
            </a:prstGeom>
            <a:noFill/>
            <a:ln cap="flat" cmpd="sng" w="28575">
              <a:solidFill>
                <a:srgbClr val="0070C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679" name="Google Shape;679;p45"/>
            <p:cNvSpPr txBox="1"/>
            <p:nvPr/>
          </p:nvSpPr>
          <p:spPr>
            <a:xfrm>
              <a:off x="596346" y="2358887"/>
              <a:ext cx="1219200" cy="6463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18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Distance Sensor</a:t>
              </a:r>
              <a:endParaRPr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680" name="Google Shape;680;p45"/>
          <p:cNvGrpSpPr/>
          <p:nvPr/>
        </p:nvGrpSpPr>
        <p:grpSpPr>
          <a:xfrm>
            <a:off x="347866" y="3961989"/>
            <a:ext cx="1769167" cy="1169911"/>
            <a:chOff x="569842" y="2358887"/>
            <a:chExt cx="1272209" cy="636104"/>
          </a:xfrm>
        </p:grpSpPr>
        <p:sp>
          <p:nvSpPr>
            <p:cNvPr id="681" name="Google Shape;681;p45"/>
            <p:cNvSpPr/>
            <p:nvPr/>
          </p:nvSpPr>
          <p:spPr>
            <a:xfrm>
              <a:off x="569842" y="2358887"/>
              <a:ext cx="1272209" cy="636104"/>
            </a:xfrm>
            <a:prstGeom prst="roundRect">
              <a:avLst>
                <a:gd fmla="val 16667" name="adj"/>
              </a:avLst>
            </a:prstGeom>
            <a:noFill/>
            <a:ln cap="flat" cmpd="sng" w="28575">
              <a:solidFill>
                <a:srgbClr val="0070C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682" name="Google Shape;682;p45"/>
            <p:cNvSpPr txBox="1"/>
            <p:nvPr/>
          </p:nvSpPr>
          <p:spPr>
            <a:xfrm>
              <a:off x="569842" y="2554435"/>
              <a:ext cx="1219200" cy="20081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18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1D-CNN</a:t>
              </a:r>
              <a:endParaRPr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683" name="Google Shape;683;p45"/>
          <p:cNvSpPr/>
          <p:nvPr/>
        </p:nvSpPr>
        <p:spPr>
          <a:xfrm>
            <a:off x="3207819" y="4083281"/>
            <a:ext cx="1005575" cy="967409"/>
          </a:xfrm>
          <a:prstGeom prst="diamond">
            <a:avLst/>
          </a:prstGeom>
          <a:noFill/>
          <a:ln cap="flat" cmpd="sng" w="28575">
            <a:solidFill>
              <a:srgbClr val="007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684" name="Google Shape;684;p45"/>
          <p:cNvSpPr txBox="1"/>
          <p:nvPr/>
        </p:nvSpPr>
        <p:spPr>
          <a:xfrm>
            <a:off x="3232733" y="4346382"/>
            <a:ext cx="98066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Error</a:t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grpSp>
        <p:nvGrpSpPr>
          <p:cNvPr id="685" name="Google Shape;685;p45"/>
          <p:cNvGrpSpPr/>
          <p:nvPr/>
        </p:nvGrpSpPr>
        <p:grpSpPr>
          <a:xfrm>
            <a:off x="1497433" y="5565913"/>
            <a:ext cx="1967945" cy="795131"/>
            <a:chOff x="569842" y="2358887"/>
            <a:chExt cx="1272209" cy="636104"/>
          </a:xfrm>
        </p:grpSpPr>
        <p:sp>
          <p:nvSpPr>
            <p:cNvPr id="686" name="Google Shape;686;p45"/>
            <p:cNvSpPr/>
            <p:nvPr/>
          </p:nvSpPr>
          <p:spPr>
            <a:xfrm>
              <a:off x="569842" y="2358887"/>
              <a:ext cx="1272209" cy="636104"/>
            </a:xfrm>
            <a:prstGeom prst="roundRect">
              <a:avLst>
                <a:gd fmla="val 16667" name="adj"/>
              </a:avLst>
            </a:prstGeom>
            <a:noFill/>
            <a:ln cap="flat" cmpd="sng" w="28575">
              <a:solidFill>
                <a:srgbClr val="0070C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687" name="Google Shape;687;p45"/>
            <p:cNvSpPr txBox="1"/>
            <p:nvPr/>
          </p:nvSpPr>
          <p:spPr>
            <a:xfrm>
              <a:off x="599292" y="2529206"/>
              <a:ext cx="1219200" cy="2954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18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Backpropagation</a:t>
              </a:r>
              <a:endParaRPr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688" name="Google Shape;688;p45"/>
          <p:cNvGrpSpPr/>
          <p:nvPr/>
        </p:nvGrpSpPr>
        <p:grpSpPr>
          <a:xfrm>
            <a:off x="3074503" y="2375226"/>
            <a:ext cx="1272209" cy="646331"/>
            <a:chOff x="569842" y="2358887"/>
            <a:chExt cx="1272209" cy="646331"/>
          </a:xfrm>
        </p:grpSpPr>
        <p:sp>
          <p:nvSpPr>
            <p:cNvPr id="689" name="Google Shape;689;p45"/>
            <p:cNvSpPr/>
            <p:nvPr/>
          </p:nvSpPr>
          <p:spPr>
            <a:xfrm>
              <a:off x="569842" y="2358887"/>
              <a:ext cx="1272209" cy="636104"/>
            </a:xfrm>
            <a:prstGeom prst="roundRect">
              <a:avLst>
                <a:gd fmla="val 16667" name="adj"/>
              </a:avLst>
            </a:prstGeom>
            <a:noFill/>
            <a:ln cap="flat" cmpd="sng" w="28575">
              <a:solidFill>
                <a:srgbClr val="0070C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690" name="Google Shape;690;p45"/>
            <p:cNvSpPr txBox="1"/>
            <p:nvPr/>
          </p:nvSpPr>
          <p:spPr>
            <a:xfrm>
              <a:off x="596346" y="2358887"/>
              <a:ext cx="1219200" cy="6463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18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Correct Predictions</a:t>
              </a:r>
              <a:endParaRPr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cxnSp>
        <p:nvCxnSpPr>
          <p:cNvPr id="691" name="Google Shape;691;p45"/>
          <p:cNvCxnSpPr>
            <a:stCxn id="679" idx="2"/>
            <a:endCxn id="681" idx="0"/>
          </p:cNvCxnSpPr>
          <p:nvPr/>
        </p:nvCxnSpPr>
        <p:spPr>
          <a:xfrm>
            <a:off x="1232450" y="3016443"/>
            <a:ext cx="0" cy="945600"/>
          </a:xfrm>
          <a:prstGeom prst="straightConnector1">
            <a:avLst/>
          </a:prstGeom>
          <a:noFill/>
          <a:ln cap="flat" cmpd="sng" w="28575">
            <a:solidFill>
              <a:srgbClr val="0070C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92" name="Google Shape;692;p45"/>
          <p:cNvCxnSpPr>
            <a:stCxn id="690" idx="2"/>
            <a:endCxn id="683" idx="0"/>
          </p:cNvCxnSpPr>
          <p:nvPr/>
        </p:nvCxnSpPr>
        <p:spPr>
          <a:xfrm>
            <a:off x="3710607" y="3021557"/>
            <a:ext cx="0" cy="1061700"/>
          </a:xfrm>
          <a:prstGeom prst="straightConnector1">
            <a:avLst/>
          </a:prstGeom>
          <a:noFill/>
          <a:ln cap="flat" cmpd="sng" w="28575">
            <a:solidFill>
              <a:srgbClr val="0070C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93" name="Google Shape;693;p45"/>
          <p:cNvCxnSpPr>
            <a:stCxn id="681" idx="3"/>
          </p:cNvCxnSpPr>
          <p:nvPr/>
        </p:nvCxnSpPr>
        <p:spPr>
          <a:xfrm flipH="1" rot="10800000">
            <a:off x="2117033" y="4543645"/>
            <a:ext cx="1062900" cy="3300"/>
          </a:xfrm>
          <a:prstGeom prst="straightConnector1">
            <a:avLst/>
          </a:prstGeom>
          <a:noFill/>
          <a:ln cap="flat" cmpd="sng" w="28575">
            <a:solidFill>
              <a:srgbClr val="0070C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94" name="Google Shape;694;p45"/>
          <p:cNvCxnSpPr>
            <a:stCxn id="683" idx="2"/>
            <a:endCxn id="687" idx="3"/>
          </p:cNvCxnSpPr>
          <p:nvPr/>
        </p:nvCxnSpPr>
        <p:spPr>
          <a:xfrm rot="5400000">
            <a:off x="3113307" y="5366290"/>
            <a:ext cx="912900" cy="281700"/>
          </a:xfrm>
          <a:prstGeom prst="bentConnector2">
            <a:avLst/>
          </a:prstGeom>
          <a:noFill/>
          <a:ln cap="flat" cmpd="sng" w="28575">
            <a:solidFill>
              <a:srgbClr val="0070C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95" name="Google Shape;695;p45"/>
          <p:cNvCxnSpPr>
            <a:stCxn id="686" idx="1"/>
            <a:endCxn id="681" idx="2"/>
          </p:cNvCxnSpPr>
          <p:nvPr/>
        </p:nvCxnSpPr>
        <p:spPr>
          <a:xfrm rot="10800000">
            <a:off x="1232533" y="5131879"/>
            <a:ext cx="264900" cy="831600"/>
          </a:xfrm>
          <a:prstGeom prst="bentConnector2">
            <a:avLst/>
          </a:prstGeom>
          <a:noFill/>
          <a:ln cap="flat" cmpd="sng" w="28575">
            <a:solidFill>
              <a:srgbClr val="0070C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696" name="Google Shape;696;p45"/>
          <p:cNvSpPr txBox="1"/>
          <p:nvPr/>
        </p:nvSpPr>
        <p:spPr>
          <a:xfrm>
            <a:off x="1182681" y="5174799"/>
            <a:ext cx="1695451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4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Updated weights</a:t>
            </a:r>
            <a:endParaRPr sz="14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697" name="Google Shape;697;p45"/>
          <p:cNvSpPr txBox="1"/>
          <p:nvPr/>
        </p:nvSpPr>
        <p:spPr>
          <a:xfrm>
            <a:off x="3005292" y="3125544"/>
            <a:ext cx="1695451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4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Desired direction commands</a:t>
            </a:r>
            <a:endParaRPr sz="14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698" name="Google Shape;698;p45"/>
          <p:cNvSpPr txBox="1"/>
          <p:nvPr/>
        </p:nvSpPr>
        <p:spPr>
          <a:xfrm>
            <a:off x="405030" y="3171211"/>
            <a:ext cx="101288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4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Input data</a:t>
            </a:r>
            <a:endParaRPr sz="14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699" name="Google Shape;699;p45"/>
          <p:cNvSpPr txBox="1"/>
          <p:nvPr/>
        </p:nvSpPr>
        <p:spPr>
          <a:xfrm>
            <a:off x="2043227" y="4293185"/>
            <a:ext cx="1118871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4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Output data</a:t>
            </a:r>
            <a:endParaRPr sz="14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700" name="Google Shape;700;p45"/>
          <p:cNvSpPr txBox="1"/>
          <p:nvPr/>
        </p:nvSpPr>
        <p:spPr>
          <a:xfrm>
            <a:off x="461606" y="4602784"/>
            <a:ext cx="1558123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4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Optimized weights</a:t>
            </a:r>
            <a:endParaRPr sz="14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701" name="Google Shape;701;p45"/>
          <p:cNvSpPr txBox="1"/>
          <p:nvPr/>
        </p:nvSpPr>
        <p:spPr>
          <a:xfrm>
            <a:off x="540437" y="1766337"/>
            <a:ext cx="3806275" cy="3987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IN" sz="2000" u="sng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Direction classification</a:t>
            </a:r>
            <a:endParaRPr i="1" sz="2000" u="sng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702" name="Google Shape;702;p45"/>
          <p:cNvSpPr txBox="1"/>
          <p:nvPr/>
        </p:nvSpPr>
        <p:spPr>
          <a:xfrm>
            <a:off x="6625496" y="1682303"/>
            <a:ext cx="3806275" cy="3987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IN" sz="2000" u="sng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Actuators value regression</a:t>
            </a:r>
            <a:endParaRPr i="1" sz="2000" u="sng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p46"/>
          <p:cNvSpPr txBox="1"/>
          <p:nvPr>
            <p:ph idx="4294967295" type="title"/>
          </p:nvPr>
        </p:nvSpPr>
        <p:spPr>
          <a:xfrm>
            <a:off x="2231136" y="234576"/>
            <a:ext cx="7729728" cy="1188720"/>
          </a:xfrm>
          <a:prstGeom prst="rect">
            <a:avLst/>
          </a:prstGeom>
          <a:solidFill>
            <a:srgbClr val="FFFFFF"/>
          </a:solidFill>
          <a:ln cap="sq" cmpd="sng" w="31750">
            <a:solidFill>
              <a:srgbClr val="40404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Balthazar"/>
              <a:buNone/>
            </a:pPr>
            <a:r>
              <a:rPr lang="en-IN" sz="3600">
                <a:latin typeface="Balthazar"/>
                <a:ea typeface="Balthazar"/>
                <a:cs typeface="Balthazar"/>
                <a:sym typeface="Balthazar"/>
              </a:rPr>
              <a:t>TRAINING AND RESULT</a:t>
            </a:r>
            <a:endParaRPr sz="2800">
              <a:latin typeface="Balthazar"/>
              <a:ea typeface="Balthazar"/>
              <a:cs typeface="Balthazar"/>
              <a:sym typeface="Balthazar"/>
            </a:endParaRPr>
          </a:p>
        </p:txBody>
      </p:sp>
      <p:grpSp>
        <p:nvGrpSpPr>
          <p:cNvPr id="708" name="Google Shape;708;p46"/>
          <p:cNvGrpSpPr/>
          <p:nvPr/>
        </p:nvGrpSpPr>
        <p:grpSpPr>
          <a:xfrm>
            <a:off x="310412" y="2146887"/>
            <a:ext cx="11380130" cy="4305122"/>
            <a:chOff x="361853" y="2096087"/>
            <a:chExt cx="11380130" cy="4305122"/>
          </a:xfrm>
        </p:grpSpPr>
        <p:grpSp>
          <p:nvGrpSpPr>
            <p:cNvPr id="709" name="Google Shape;709;p46"/>
            <p:cNvGrpSpPr/>
            <p:nvPr/>
          </p:nvGrpSpPr>
          <p:grpSpPr>
            <a:xfrm>
              <a:off x="1294109" y="2096087"/>
              <a:ext cx="10447874" cy="4305122"/>
              <a:chOff x="1002561" y="2096087"/>
              <a:chExt cx="10447874" cy="4305122"/>
            </a:xfrm>
          </p:grpSpPr>
          <p:grpSp>
            <p:nvGrpSpPr>
              <p:cNvPr id="710" name="Google Shape;710;p46"/>
              <p:cNvGrpSpPr/>
              <p:nvPr/>
            </p:nvGrpSpPr>
            <p:grpSpPr>
              <a:xfrm>
                <a:off x="5879684" y="2096087"/>
                <a:ext cx="2067833" cy="369332"/>
                <a:chOff x="5879684" y="2096087"/>
                <a:chExt cx="2067833" cy="369332"/>
              </a:xfrm>
            </p:grpSpPr>
            <p:sp>
              <p:nvSpPr>
                <p:cNvPr id="711" name="Google Shape;711;p46"/>
                <p:cNvSpPr/>
                <p:nvPr/>
              </p:nvSpPr>
              <p:spPr>
                <a:xfrm>
                  <a:off x="5879684" y="2096087"/>
                  <a:ext cx="2063552" cy="351691"/>
                </a:xfrm>
                <a:prstGeom prst="roundRect">
                  <a:avLst>
                    <a:gd fmla="val 16667" name="adj"/>
                  </a:avLst>
                </a:prstGeom>
                <a:noFill/>
                <a:ln cap="flat" cmpd="sng" w="38100">
                  <a:solidFill>
                    <a:srgbClr val="F9C676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Gill Sans"/>
                    <a:ea typeface="Gill Sans"/>
                    <a:cs typeface="Gill Sans"/>
                    <a:sym typeface="Gill Sans"/>
                  </a:endParaRPr>
                </a:p>
              </p:txBody>
            </p:sp>
            <p:sp>
              <p:nvSpPr>
                <p:cNvPr id="712" name="Google Shape;712;p46"/>
                <p:cNvSpPr txBox="1"/>
                <p:nvPr/>
              </p:nvSpPr>
              <p:spPr>
                <a:xfrm>
                  <a:off x="5883965" y="2096087"/>
                  <a:ext cx="2063552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sp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IN" sz="1800">
                      <a:solidFill>
                        <a:schemeClr val="dk1"/>
                      </a:solidFill>
                      <a:latin typeface="Gill Sans"/>
                      <a:ea typeface="Gill Sans"/>
                      <a:cs typeface="Gill Sans"/>
                      <a:sym typeface="Gill Sans"/>
                    </a:rPr>
                    <a:t>Input from sensor</a:t>
                  </a:r>
                  <a:endParaRPr sz="1800">
                    <a:solidFill>
                      <a:schemeClr val="dk1"/>
                    </a:solidFill>
                    <a:latin typeface="Gill Sans"/>
                    <a:ea typeface="Gill Sans"/>
                    <a:cs typeface="Gill Sans"/>
                    <a:sym typeface="Gill Sans"/>
                  </a:endParaRPr>
                </a:p>
              </p:txBody>
            </p:sp>
          </p:grpSp>
          <p:grpSp>
            <p:nvGrpSpPr>
              <p:cNvPr id="713" name="Google Shape;713;p46"/>
              <p:cNvGrpSpPr/>
              <p:nvPr/>
            </p:nvGrpSpPr>
            <p:grpSpPr>
              <a:xfrm>
                <a:off x="5879684" y="2727506"/>
                <a:ext cx="2067833" cy="369332"/>
                <a:chOff x="5879684" y="2096087"/>
                <a:chExt cx="2067833" cy="369332"/>
              </a:xfrm>
            </p:grpSpPr>
            <p:sp>
              <p:nvSpPr>
                <p:cNvPr id="714" name="Google Shape;714;p46"/>
                <p:cNvSpPr/>
                <p:nvPr/>
              </p:nvSpPr>
              <p:spPr>
                <a:xfrm>
                  <a:off x="5879684" y="2096087"/>
                  <a:ext cx="2063552" cy="351691"/>
                </a:xfrm>
                <a:prstGeom prst="roundRect">
                  <a:avLst>
                    <a:gd fmla="val 16667" name="adj"/>
                  </a:avLst>
                </a:prstGeom>
                <a:noFill/>
                <a:ln cap="flat" cmpd="sng" w="38100">
                  <a:solidFill>
                    <a:srgbClr val="F9C676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Gill Sans"/>
                    <a:ea typeface="Gill Sans"/>
                    <a:cs typeface="Gill Sans"/>
                    <a:sym typeface="Gill Sans"/>
                  </a:endParaRPr>
                </a:p>
              </p:txBody>
            </p:sp>
            <p:sp>
              <p:nvSpPr>
                <p:cNvPr id="715" name="Google Shape;715;p46"/>
                <p:cNvSpPr txBox="1"/>
                <p:nvPr/>
              </p:nvSpPr>
              <p:spPr>
                <a:xfrm>
                  <a:off x="5883965" y="2096087"/>
                  <a:ext cx="2063552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sp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IN" sz="1800">
                      <a:solidFill>
                        <a:schemeClr val="dk1"/>
                      </a:solidFill>
                      <a:latin typeface="Gill Sans"/>
                      <a:ea typeface="Gill Sans"/>
                      <a:cs typeface="Gill Sans"/>
                      <a:sym typeface="Gill Sans"/>
                    </a:rPr>
                    <a:t>Pooling layer</a:t>
                  </a:r>
                  <a:endParaRPr sz="1800">
                    <a:solidFill>
                      <a:schemeClr val="dk1"/>
                    </a:solidFill>
                    <a:latin typeface="Gill Sans"/>
                    <a:ea typeface="Gill Sans"/>
                    <a:cs typeface="Gill Sans"/>
                    <a:sym typeface="Gill Sans"/>
                  </a:endParaRPr>
                </a:p>
              </p:txBody>
            </p:sp>
          </p:grpSp>
          <p:grpSp>
            <p:nvGrpSpPr>
              <p:cNvPr id="716" name="Google Shape;716;p46"/>
              <p:cNvGrpSpPr/>
              <p:nvPr/>
            </p:nvGrpSpPr>
            <p:grpSpPr>
              <a:xfrm>
                <a:off x="5874589" y="3372164"/>
                <a:ext cx="2067833" cy="369332"/>
                <a:chOff x="5879684" y="2096087"/>
                <a:chExt cx="2067833" cy="369332"/>
              </a:xfrm>
            </p:grpSpPr>
            <p:sp>
              <p:nvSpPr>
                <p:cNvPr id="717" name="Google Shape;717;p46"/>
                <p:cNvSpPr/>
                <p:nvPr/>
              </p:nvSpPr>
              <p:spPr>
                <a:xfrm>
                  <a:off x="5879684" y="2096087"/>
                  <a:ext cx="2063552" cy="351691"/>
                </a:xfrm>
                <a:prstGeom prst="roundRect">
                  <a:avLst>
                    <a:gd fmla="val 16667" name="adj"/>
                  </a:avLst>
                </a:prstGeom>
                <a:noFill/>
                <a:ln cap="flat" cmpd="sng" w="38100">
                  <a:solidFill>
                    <a:srgbClr val="F9C676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Gill Sans"/>
                    <a:ea typeface="Gill Sans"/>
                    <a:cs typeface="Gill Sans"/>
                    <a:sym typeface="Gill Sans"/>
                  </a:endParaRPr>
                </a:p>
              </p:txBody>
            </p:sp>
            <p:sp>
              <p:nvSpPr>
                <p:cNvPr id="718" name="Google Shape;718;p46"/>
                <p:cNvSpPr txBox="1"/>
                <p:nvPr/>
              </p:nvSpPr>
              <p:spPr>
                <a:xfrm>
                  <a:off x="5883965" y="2096087"/>
                  <a:ext cx="2063552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sp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IN" sz="1800">
                      <a:solidFill>
                        <a:schemeClr val="dk1"/>
                      </a:solidFill>
                      <a:latin typeface="Gill Sans"/>
                      <a:ea typeface="Gill Sans"/>
                      <a:cs typeface="Gill Sans"/>
                      <a:sym typeface="Gill Sans"/>
                    </a:rPr>
                    <a:t>Convolution layer</a:t>
                  </a:r>
                  <a:endParaRPr sz="1800">
                    <a:solidFill>
                      <a:schemeClr val="dk1"/>
                    </a:solidFill>
                    <a:latin typeface="Gill Sans"/>
                    <a:ea typeface="Gill Sans"/>
                    <a:cs typeface="Gill Sans"/>
                    <a:sym typeface="Gill Sans"/>
                  </a:endParaRPr>
                </a:p>
              </p:txBody>
            </p:sp>
          </p:grpSp>
          <p:grpSp>
            <p:nvGrpSpPr>
              <p:cNvPr id="719" name="Google Shape;719;p46"/>
              <p:cNvGrpSpPr/>
              <p:nvPr/>
            </p:nvGrpSpPr>
            <p:grpSpPr>
              <a:xfrm>
                <a:off x="5489217" y="4118969"/>
                <a:ext cx="2853047" cy="646331"/>
                <a:chOff x="5879684" y="2096087"/>
                <a:chExt cx="2067833" cy="646331"/>
              </a:xfrm>
            </p:grpSpPr>
            <p:sp>
              <p:nvSpPr>
                <p:cNvPr id="720" name="Google Shape;720;p46"/>
                <p:cNvSpPr/>
                <p:nvPr/>
              </p:nvSpPr>
              <p:spPr>
                <a:xfrm>
                  <a:off x="5879684" y="2096087"/>
                  <a:ext cx="2063552" cy="351691"/>
                </a:xfrm>
                <a:prstGeom prst="roundRect">
                  <a:avLst>
                    <a:gd fmla="val 16667" name="adj"/>
                  </a:avLst>
                </a:prstGeom>
                <a:noFill/>
                <a:ln cap="flat" cmpd="sng" w="38100">
                  <a:solidFill>
                    <a:srgbClr val="F9C676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Gill Sans"/>
                    <a:ea typeface="Gill Sans"/>
                    <a:cs typeface="Gill Sans"/>
                    <a:sym typeface="Gill Sans"/>
                  </a:endParaRPr>
                </a:p>
              </p:txBody>
            </p:sp>
            <p:sp>
              <p:nvSpPr>
                <p:cNvPr id="721" name="Google Shape;721;p46"/>
                <p:cNvSpPr txBox="1"/>
                <p:nvPr/>
              </p:nvSpPr>
              <p:spPr>
                <a:xfrm>
                  <a:off x="5883965" y="2096087"/>
                  <a:ext cx="2063552" cy="64633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sp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IN" sz="1800">
                      <a:solidFill>
                        <a:schemeClr val="dk1"/>
                      </a:solidFill>
                      <a:latin typeface="Gill Sans"/>
                      <a:ea typeface="Gill Sans"/>
                      <a:cs typeface="Gill Sans"/>
                      <a:sym typeface="Gill Sans"/>
                    </a:rPr>
                    <a:t>Sectorised data layer</a:t>
                  </a:r>
                  <a:endParaRPr sz="1800">
                    <a:solidFill>
                      <a:schemeClr val="dk1"/>
                    </a:solidFill>
                    <a:latin typeface="Gill Sans"/>
                    <a:ea typeface="Gill Sans"/>
                    <a:cs typeface="Gill Sans"/>
                    <a:sym typeface="Gill Sans"/>
                  </a:endParaRPr>
                </a:p>
              </p:txBody>
            </p:sp>
          </p:grpSp>
          <p:grpSp>
            <p:nvGrpSpPr>
              <p:cNvPr id="722" name="Google Shape;722;p46"/>
              <p:cNvGrpSpPr/>
              <p:nvPr/>
            </p:nvGrpSpPr>
            <p:grpSpPr>
              <a:xfrm>
                <a:off x="5493498" y="4931544"/>
                <a:ext cx="2853047" cy="495198"/>
                <a:chOff x="5879684" y="2096087"/>
                <a:chExt cx="2067833" cy="351691"/>
              </a:xfrm>
            </p:grpSpPr>
            <p:sp>
              <p:nvSpPr>
                <p:cNvPr id="723" name="Google Shape;723;p46"/>
                <p:cNvSpPr/>
                <p:nvPr/>
              </p:nvSpPr>
              <p:spPr>
                <a:xfrm>
                  <a:off x="5879684" y="2096087"/>
                  <a:ext cx="2063552" cy="351691"/>
                </a:xfrm>
                <a:prstGeom prst="roundRect">
                  <a:avLst>
                    <a:gd fmla="val 16667" name="adj"/>
                  </a:avLst>
                </a:prstGeom>
                <a:noFill/>
                <a:ln cap="flat" cmpd="sng" w="38100">
                  <a:solidFill>
                    <a:srgbClr val="F9C676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Gill Sans"/>
                    <a:ea typeface="Gill Sans"/>
                    <a:cs typeface="Gill Sans"/>
                    <a:sym typeface="Gill Sans"/>
                  </a:endParaRPr>
                </a:p>
              </p:txBody>
            </p:sp>
            <p:sp>
              <p:nvSpPr>
                <p:cNvPr id="724" name="Google Shape;724;p46"/>
                <p:cNvSpPr txBox="1"/>
                <p:nvPr/>
              </p:nvSpPr>
              <p:spPr>
                <a:xfrm>
                  <a:off x="5883965" y="2096087"/>
                  <a:ext cx="2063552" cy="23325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sp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IN" sz="1800">
                      <a:solidFill>
                        <a:schemeClr val="dk1"/>
                      </a:solidFill>
                      <a:latin typeface="Gill Sans"/>
                      <a:ea typeface="Gill Sans"/>
                      <a:cs typeface="Gill Sans"/>
                      <a:sym typeface="Gill Sans"/>
                    </a:rPr>
                    <a:t>Hidden network layer</a:t>
                  </a:r>
                  <a:endParaRPr sz="1800">
                    <a:solidFill>
                      <a:schemeClr val="dk1"/>
                    </a:solidFill>
                    <a:latin typeface="Gill Sans"/>
                    <a:ea typeface="Gill Sans"/>
                    <a:cs typeface="Gill Sans"/>
                    <a:sym typeface="Gill Sans"/>
                  </a:endParaRPr>
                </a:p>
              </p:txBody>
            </p:sp>
          </p:grpSp>
          <p:grpSp>
            <p:nvGrpSpPr>
              <p:cNvPr id="725" name="Google Shape;725;p46"/>
              <p:cNvGrpSpPr/>
              <p:nvPr/>
            </p:nvGrpSpPr>
            <p:grpSpPr>
              <a:xfrm>
                <a:off x="5883965" y="5754878"/>
                <a:ext cx="2067833" cy="369332"/>
                <a:chOff x="5879684" y="2096087"/>
                <a:chExt cx="2067833" cy="369332"/>
              </a:xfrm>
            </p:grpSpPr>
            <p:sp>
              <p:nvSpPr>
                <p:cNvPr id="726" name="Google Shape;726;p46"/>
                <p:cNvSpPr/>
                <p:nvPr/>
              </p:nvSpPr>
              <p:spPr>
                <a:xfrm>
                  <a:off x="5879684" y="2096087"/>
                  <a:ext cx="2063552" cy="351691"/>
                </a:xfrm>
                <a:prstGeom prst="roundRect">
                  <a:avLst>
                    <a:gd fmla="val 16667" name="adj"/>
                  </a:avLst>
                </a:prstGeom>
                <a:noFill/>
                <a:ln cap="flat" cmpd="sng" w="38100">
                  <a:solidFill>
                    <a:srgbClr val="F9C676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Gill Sans"/>
                    <a:ea typeface="Gill Sans"/>
                    <a:cs typeface="Gill Sans"/>
                    <a:sym typeface="Gill Sans"/>
                  </a:endParaRPr>
                </a:p>
              </p:txBody>
            </p:sp>
            <p:sp>
              <p:nvSpPr>
                <p:cNvPr id="727" name="Google Shape;727;p46"/>
                <p:cNvSpPr txBox="1"/>
                <p:nvPr/>
              </p:nvSpPr>
              <p:spPr>
                <a:xfrm>
                  <a:off x="5883965" y="2096087"/>
                  <a:ext cx="2063552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sp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IN" sz="1800">
                      <a:solidFill>
                        <a:schemeClr val="dk1"/>
                      </a:solidFill>
                      <a:latin typeface="Gill Sans"/>
                      <a:ea typeface="Gill Sans"/>
                      <a:cs typeface="Gill Sans"/>
                      <a:sym typeface="Gill Sans"/>
                    </a:rPr>
                    <a:t>Output  layer</a:t>
                  </a:r>
                  <a:endParaRPr sz="1800">
                    <a:solidFill>
                      <a:schemeClr val="dk1"/>
                    </a:solidFill>
                    <a:latin typeface="Gill Sans"/>
                    <a:ea typeface="Gill Sans"/>
                    <a:cs typeface="Gill Sans"/>
                    <a:sym typeface="Gill Sans"/>
                  </a:endParaRPr>
                </a:p>
              </p:txBody>
            </p:sp>
          </p:grpSp>
          <p:grpSp>
            <p:nvGrpSpPr>
              <p:cNvPr id="728" name="Google Shape;728;p46"/>
              <p:cNvGrpSpPr/>
              <p:nvPr/>
            </p:nvGrpSpPr>
            <p:grpSpPr>
              <a:xfrm>
                <a:off x="9382602" y="5112589"/>
                <a:ext cx="2067833" cy="369332"/>
                <a:chOff x="5879684" y="2096087"/>
                <a:chExt cx="2067833" cy="369332"/>
              </a:xfrm>
            </p:grpSpPr>
            <p:sp>
              <p:nvSpPr>
                <p:cNvPr id="729" name="Google Shape;729;p46"/>
                <p:cNvSpPr/>
                <p:nvPr/>
              </p:nvSpPr>
              <p:spPr>
                <a:xfrm>
                  <a:off x="5879684" y="2096087"/>
                  <a:ext cx="2063552" cy="351691"/>
                </a:xfrm>
                <a:prstGeom prst="roundRect">
                  <a:avLst>
                    <a:gd fmla="val 16667" name="adj"/>
                  </a:avLst>
                </a:prstGeom>
                <a:noFill/>
                <a:ln cap="flat" cmpd="sng" w="38100">
                  <a:solidFill>
                    <a:srgbClr val="F9C676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Gill Sans"/>
                    <a:ea typeface="Gill Sans"/>
                    <a:cs typeface="Gill Sans"/>
                    <a:sym typeface="Gill Sans"/>
                  </a:endParaRPr>
                </a:p>
              </p:txBody>
            </p:sp>
            <p:sp>
              <p:nvSpPr>
                <p:cNvPr id="730" name="Google Shape;730;p46"/>
                <p:cNvSpPr txBox="1"/>
                <p:nvPr/>
              </p:nvSpPr>
              <p:spPr>
                <a:xfrm>
                  <a:off x="5883965" y="2096087"/>
                  <a:ext cx="2063552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sp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IN" sz="1800">
                      <a:solidFill>
                        <a:schemeClr val="dk1"/>
                      </a:solidFill>
                      <a:latin typeface="Gill Sans"/>
                      <a:ea typeface="Gill Sans"/>
                      <a:cs typeface="Gill Sans"/>
                      <a:sym typeface="Gill Sans"/>
                    </a:rPr>
                    <a:t>Calculate Error</a:t>
                  </a:r>
                  <a:endParaRPr sz="1800">
                    <a:solidFill>
                      <a:schemeClr val="dk1"/>
                    </a:solidFill>
                    <a:latin typeface="Gill Sans"/>
                    <a:ea typeface="Gill Sans"/>
                    <a:cs typeface="Gill Sans"/>
                    <a:sym typeface="Gill Sans"/>
                  </a:endParaRPr>
                </a:p>
              </p:txBody>
            </p:sp>
          </p:grpSp>
          <p:grpSp>
            <p:nvGrpSpPr>
              <p:cNvPr id="731" name="Google Shape;731;p46"/>
              <p:cNvGrpSpPr/>
              <p:nvPr/>
            </p:nvGrpSpPr>
            <p:grpSpPr>
              <a:xfrm>
                <a:off x="2526322" y="5754878"/>
                <a:ext cx="2521716" cy="646331"/>
                <a:chOff x="5879684" y="2096087"/>
                <a:chExt cx="2067833" cy="646331"/>
              </a:xfrm>
            </p:grpSpPr>
            <p:sp>
              <p:nvSpPr>
                <p:cNvPr id="732" name="Google Shape;732;p46"/>
                <p:cNvSpPr/>
                <p:nvPr/>
              </p:nvSpPr>
              <p:spPr>
                <a:xfrm>
                  <a:off x="5879684" y="2096087"/>
                  <a:ext cx="2063552" cy="351691"/>
                </a:xfrm>
                <a:prstGeom prst="roundRect">
                  <a:avLst>
                    <a:gd fmla="val 16667" name="adj"/>
                  </a:avLst>
                </a:prstGeom>
                <a:noFill/>
                <a:ln cap="flat" cmpd="sng" w="38100">
                  <a:solidFill>
                    <a:srgbClr val="F9C676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Gill Sans"/>
                    <a:ea typeface="Gill Sans"/>
                    <a:cs typeface="Gill Sans"/>
                    <a:sym typeface="Gill Sans"/>
                  </a:endParaRPr>
                </a:p>
              </p:txBody>
            </p:sp>
            <p:sp>
              <p:nvSpPr>
                <p:cNvPr id="733" name="Google Shape;733;p46"/>
                <p:cNvSpPr txBox="1"/>
                <p:nvPr/>
              </p:nvSpPr>
              <p:spPr>
                <a:xfrm>
                  <a:off x="5883965" y="2096087"/>
                  <a:ext cx="2063552" cy="64633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sp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IN" sz="1800">
                      <a:solidFill>
                        <a:schemeClr val="dk1"/>
                      </a:solidFill>
                      <a:latin typeface="Gill Sans"/>
                      <a:ea typeface="Gill Sans"/>
                      <a:cs typeface="Gill Sans"/>
                      <a:sym typeface="Gill Sans"/>
                    </a:rPr>
                    <a:t>Input to Bot steering</a:t>
                  </a:r>
                  <a:endParaRPr sz="1800">
                    <a:solidFill>
                      <a:schemeClr val="dk1"/>
                    </a:solidFill>
                    <a:latin typeface="Gill Sans"/>
                    <a:ea typeface="Gill Sans"/>
                    <a:cs typeface="Gill Sans"/>
                    <a:sym typeface="Gill Sans"/>
                  </a:endParaRPr>
                </a:p>
              </p:txBody>
            </p:sp>
          </p:grpSp>
          <p:cxnSp>
            <p:nvCxnSpPr>
              <p:cNvPr id="734" name="Google Shape;734;p46"/>
              <p:cNvCxnSpPr>
                <a:stCxn id="712" idx="2"/>
                <a:endCxn id="715" idx="0"/>
              </p:cNvCxnSpPr>
              <p:nvPr/>
            </p:nvCxnSpPr>
            <p:spPr>
              <a:xfrm>
                <a:off x="6915741" y="2465419"/>
                <a:ext cx="0" cy="262200"/>
              </a:xfrm>
              <a:prstGeom prst="straightConnector1">
                <a:avLst/>
              </a:prstGeom>
              <a:noFill/>
              <a:ln cap="flat" cmpd="sng" w="38100">
                <a:solidFill>
                  <a:schemeClr val="accent1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cxnSp>
            <p:nvCxnSpPr>
              <p:cNvPr id="735" name="Google Shape;735;p46"/>
              <p:cNvCxnSpPr/>
              <p:nvPr/>
            </p:nvCxnSpPr>
            <p:spPr>
              <a:xfrm>
                <a:off x="6915741" y="3096838"/>
                <a:ext cx="0" cy="262087"/>
              </a:xfrm>
              <a:prstGeom prst="straightConnector1">
                <a:avLst/>
              </a:prstGeom>
              <a:noFill/>
              <a:ln cap="flat" cmpd="sng" w="38100">
                <a:solidFill>
                  <a:schemeClr val="accent1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cxnSp>
            <p:nvCxnSpPr>
              <p:cNvPr id="736" name="Google Shape;736;p46"/>
              <p:cNvCxnSpPr>
                <a:endCxn id="721" idx="0"/>
              </p:cNvCxnSpPr>
              <p:nvPr/>
            </p:nvCxnSpPr>
            <p:spPr>
              <a:xfrm flipH="1">
                <a:off x="6918694" y="3741569"/>
                <a:ext cx="1800" cy="377400"/>
              </a:xfrm>
              <a:prstGeom prst="straightConnector1">
                <a:avLst/>
              </a:prstGeom>
              <a:noFill/>
              <a:ln cap="flat" cmpd="sng" w="38100">
                <a:solidFill>
                  <a:schemeClr val="accent1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cxnSp>
            <p:nvCxnSpPr>
              <p:cNvPr id="737" name="Google Shape;737;p46"/>
              <p:cNvCxnSpPr/>
              <p:nvPr/>
            </p:nvCxnSpPr>
            <p:spPr>
              <a:xfrm flipH="1">
                <a:off x="6919584" y="4502356"/>
                <a:ext cx="1780" cy="377473"/>
              </a:xfrm>
              <a:prstGeom prst="straightConnector1">
                <a:avLst/>
              </a:prstGeom>
              <a:noFill/>
              <a:ln cap="flat" cmpd="sng" w="38100">
                <a:solidFill>
                  <a:schemeClr val="accent1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cxnSp>
            <p:nvCxnSpPr>
              <p:cNvPr id="738" name="Google Shape;738;p46"/>
              <p:cNvCxnSpPr>
                <a:endCxn id="727" idx="0"/>
              </p:cNvCxnSpPr>
              <p:nvPr/>
            </p:nvCxnSpPr>
            <p:spPr>
              <a:xfrm flipH="1">
                <a:off x="6920022" y="5429078"/>
                <a:ext cx="1200" cy="325800"/>
              </a:xfrm>
              <a:prstGeom prst="straightConnector1">
                <a:avLst/>
              </a:prstGeom>
              <a:noFill/>
              <a:ln cap="flat" cmpd="sng" w="38100">
                <a:solidFill>
                  <a:schemeClr val="accent1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cxnSp>
            <p:nvCxnSpPr>
              <p:cNvPr id="739" name="Google Shape;739;p46"/>
              <p:cNvCxnSpPr/>
              <p:nvPr/>
            </p:nvCxnSpPr>
            <p:spPr>
              <a:xfrm flipH="1" rot="10800000">
                <a:off x="7963328" y="5469721"/>
                <a:ext cx="2466861" cy="457623"/>
              </a:xfrm>
              <a:prstGeom prst="bentConnector2">
                <a:avLst/>
              </a:prstGeom>
              <a:noFill/>
              <a:ln cap="flat" cmpd="sng" w="38100">
                <a:solidFill>
                  <a:schemeClr val="accent1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cxnSp>
            <p:nvCxnSpPr>
              <p:cNvPr id="740" name="Google Shape;740;p46"/>
              <p:cNvCxnSpPr>
                <a:stCxn id="729" idx="0"/>
              </p:cNvCxnSpPr>
              <p:nvPr/>
            </p:nvCxnSpPr>
            <p:spPr>
              <a:xfrm flipH="1" rot="5400000">
                <a:off x="8465428" y="3163639"/>
                <a:ext cx="482100" cy="3415800"/>
              </a:xfrm>
              <a:prstGeom prst="bentConnector2">
                <a:avLst/>
              </a:prstGeom>
              <a:noFill/>
              <a:ln cap="flat" cmpd="sng" w="38100">
                <a:solidFill>
                  <a:schemeClr val="accent1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cxnSp>
            <p:nvCxnSpPr>
              <p:cNvPr id="741" name="Google Shape;741;p46"/>
              <p:cNvCxnSpPr/>
              <p:nvPr/>
            </p:nvCxnSpPr>
            <p:spPr>
              <a:xfrm rot="10800000">
                <a:off x="5042817" y="5927344"/>
                <a:ext cx="829618" cy="12200"/>
              </a:xfrm>
              <a:prstGeom prst="straightConnector1">
                <a:avLst/>
              </a:prstGeom>
              <a:noFill/>
              <a:ln cap="flat" cmpd="sng" w="38100">
                <a:solidFill>
                  <a:schemeClr val="accent1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cxnSp>
            <p:nvCxnSpPr>
              <p:cNvPr id="742" name="Google Shape;742;p46"/>
              <p:cNvCxnSpPr>
                <a:endCxn id="743" idx="2"/>
              </p:cNvCxnSpPr>
              <p:nvPr/>
            </p:nvCxnSpPr>
            <p:spPr>
              <a:xfrm rot="10800000">
                <a:off x="1002561" y="5112589"/>
                <a:ext cx="1512300" cy="827100"/>
              </a:xfrm>
              <a:prstGeom prst="bentConnector2">
                <a:avLst/>
              </a:prstGeom>
              <a:noFill/>
              <a:ln cap="flat" cmpd="sng" w="38100">
                <a:solidFill>
                  <a:schemeClr val="accent1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cxnSp>
            <p:nvCxnSpPr>
              <p:cNvPr id="744" name="Google Shape;744;p46"/>
              <p:cNvCxnSpPr>
                <a:stCxn id="743" idx="0"/>
                <a:endCxn id="712" idx="1"/>
              </p:cNvCxnSpPr>
              <p:nvPr/>
            </p:nvCxnSpPr>
            <p:spPr>
              <a:xfrm rot="-5400000">
                <a:off x="2712861" y="570496"/>
                <a:ext cx="1460700" cy="4881300"/>
              </a:xfrm>
              <a:prstGeom prst="bentConnector2">
                <a:avLst/>
              </a:prstGeom>
              <a:noFill/>
              <a:ln cap="flat" cmpd="sng" w="38100">
                <a:solidFill>
                  <a:schemeClr val="accent1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cxnSp>
            <p:nvCxnSpPr>
              <p:cNvPr id="745" name="Google Shape;745;p46"/>
              <p:cNvCxnSpPr>
                <a:stCxn id="743" idx="3"/>
                <a:endCxn id="746" idx="1"/>
              </p:cNvCxnSpPr>
              <p:nvPr/>
            </p:nvCxnSpPr>
            <p:spPr>
              <a:xfrm flipH="1" rot="10800000">
                <a:off x="1934817" y="3881643"/>
                <a:ext cx="912300" cy="545400"/>
              </a:xfrm>
              <a:prstGeom prst="straightConnector1">
                <a:avLst/>
              </a:prstGeom>
              <a:noFill/>
              <a:ln cap="flat" cmpd="sng" w="38100">
                <a:solidFill>
                  <a:schemeClr val="accent1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</p:grpSp>
        <p:sp>
          <p:nvSpPr>
            <p:cNvPr id="743" name="Google Shape;743;p46"/>
            <p:cNvSpPr/>
            <p:nvPr/>
          </p:nvSpPr>
          <p:spPr>
            <a:xfrm>
              <a:off x="361853" y="3741496"/>
              <a:ext cx="1864512" cy="1371093"/>
            </a:xfrm>
            <a:prstGeom prst="rect">
              <a:avLst/>
            </a:prstGeom>
            <a:solidFill>
              <a:schemeClr val="accent2"/>
            </a:solidFill>
            <a:ln cap="flat" cmpd="sng" w="38100">
              <a:solidFill>
                <a:srgbClr val="F9C67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pic>
          <p:nvPicPr>
            <p:cNvPr id="746" name="Google Shape;746;p4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138533" y="2981988"/>
              <a:ext cx="2271433" cy="17994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 picture containing indoor&#10;&#10;Description generated with high confidence" id="747" name="Google Shape;747;p4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-5400000">
              <a:off x="1060591" y="4738899"/>
              <a:ext cx="433199" cy="216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48" name="Google Shape;748;p46"/>
            <p:cNvSpPr/>
            <p:nvPr/>
          </p:nvSpPr>
          <p:spPr>
            <a:xfrm rot="-1766256">
              <a:off x="728008" y="4154927"/>
              <a:ext cx="691812" cy="106834"/>
            </a:xfrm>
            <a:prstGeom prst="rect">
              <a:avLst/>
            </a:prstGeom>
            <a:solidFill>
              <a:srgbClr val="24292B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749" name="Google Shape;749;p46"/>
            <p:cNvSpPr/>
            <p:nvPr/>
          </p:nvSpPr>
          <p:spPr>
            <a:xfrm rot="3547922">
              <a:off x="1651598" y="4182569"/>
              <a:ext cx="278798" cy="328868"/>
            </a:xfrm>
            <a:prstGeom prst="rect">
              <a:avLst/>
            </a:prstGeom>
            <a:solidFill>
              <a:srgbClr val="24292B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750" name="Google Shape;750;p46"/>
            <p:cNvSpPr txBox="1"/>
            <p:nvPr/>
          </p:nvSpPr>
          <p:spPr>
            <a:xfrm>
              <a:off x="795767" y="3881688"/>
              <a:ext cx="282588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1800">
                  <a:solidFill>
                    <a:schemeClr val="lt1"/>
                  </a:solidFill>
                  <a:latin typeface="Gill Sans"/>
                  <a:ea typeface="Gill Sans"/>
                  <a:cs typeface="Gill Sans"/>
                  <a:sym typeface="Gill Sans"/>
                </a:rPr>
                <a:t>A</a:t>
              </a:r>
              <a:endParaRPr sz="18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751" name="Google Shape;751;p46"/>
            <p:cNvSpPr txBox="1"/>
            <p:nvPr/>
          </p:nvSpPr>
          <p:spPr>
            <a:xfrm>
              <a:off x="1401414" y="3910013"/>
              <a:ext cx="954157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1200">
                  <a:solidFill>
                    <a:schemeClr val="dk1"/>
                  </a:solidFill>
                  <a:latin typeface="Gill Sans"/>
                  <a:ea typeface="Gill Sans"/>
                  <a:cs typeface="Gill Sans"/>
                  <a:sym typeface="Gill Sans"/>
                </a:rPr>
                <a:t>objects</a:t>
              </a:r>
              <a:endParaRPr sz="12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752" name="Google Shape;752;p46"/>
            <p:cNvSpPr txBox="1"/>
            <p:nvPr/>
          </p:nvSpPr>
          <p:spPr>
            <a:xfrm>
              <a:off x="1638205" y="4155305"/>
              <a:ext cx="282588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1800">
                  <a:solidFill>
                    <a:schemeClr val="lt1"/>
                  </a:solidFill>
                  <a:latin typeface="Gill Sans"/>
                  <a:ea typeface="Gill Sans"/>
                  <a:cs typeface="Gill Sans"/>
                  <a:sym typeface="Gill Sans"/>
                </a:rPr>
                <a:t>B</a:t>
              </a:r>
              <a:endParaRPr sz="18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753" name="Google Shape;753;p46"/>
            <p:cNvSpPr txBox="1"/>
            <p:nvPr/>
          </p:nvSpPr>
          <p:spPr>
            <a:xfrm>
              <a:off x="3678480" y="3519485"/>
              <a:ext cx="282588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1800">
                  <a:solidFill>
                    <a:schemeClr val="lt1"/>
                  </a:solidFill>
                  <a:latin typeface="Gill Sans"/>
                  <a:ea typeface="Gill Sans"/>
                  <a:cs typeface="Gill Sans"/>
                  <a:sym typeface="Gill Sans"/>
                </a:rPr>
                <a:t>A</a:t>
              </a:r>
              <a:endParaRPr sz="18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754" name="Google Shape;754;p46"/>
            <p:cNvSpPr txBox="1"/>
            <p:nvPr/>
          </p:nvSpPr>
          <p:spPr>
            <a:xfrm>
              <a:off x="4697052" y="3910013"/>
              <a:ext cx="282588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1800">
                  <a:solidFill>
                    <a:schemeClr val="lt1"/>
                  </a:solidFill>
                  <a:latin typeface="Gill Sans"/>
                  <a:ea typeface="Gill Sans"/>
                  <a:cs typeface="Gill Sans"/>
                  <a:sym typeface="Gill Sans"/>
                </a:rPr>
                <a:t>B</a:t>
              </a:r>
              <a:endParaRPr sz="18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755" name="Google Shape;755;p46"/>
            <p:cNvSpPr txBox="1"/>
            <p:nvPr/>
          </p:nvSpPr>
          <p:spPr>
            <a:xfrm>
              <a:off x="3138533" y="4802189"/>
              <a:ext cx="2201053" cy="2616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1100">
                  <a:solidFill>
                    <a:schemeClr val="dk1"/>
                  </a:solidFill>
                  <a:latin typeface="Gill Sans"/>
                  <a:ea typeface="Gill Sans"/>
                  <a:cs typeface="Gill Sans"/>
                  <a:sym typeface="Gill Sans"/>
                </a:rPr>
                <a:t>Environment perceived by the Car</a:t>
              </a:r>
              <a:endParaRPr sz="11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756" name="Google Shape;756;p46"/>
          <p:cNvSpPr txBox="1"/>
          <p:nvPr/>
        </p:nvSpPr>
        <p:spPr>
          <a:xfrm rot="-5400000">
            <a:off x="40085" y="2661492"/>
            <a:ext cx="2063551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4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Sensor data to processor</a:t>
            </a:r>
            <a:endParaRPr sz="14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757" name="Google Shape;757;p46"/>
          <p:cNvSpPr txBox="1"/>
          <p:nvPr/>
        </p:nvSpPr>
        <p:spPr>
          <a:xfrm>
            <a:off x="8900160" y="4420235"/>
            <a:ext cx="1754505" cy="3067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4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Backpropagation</a:t>
            </a:r>
            <a:endParaRPr sz="14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758" name="Google Shape;758;p46"/>
          <p:cNvSpPr txBox="1"/>
          <p:nvPr/>
        </p:nvSpPr>
        <p:spPr>
          <a:xfrm>
            <a:off x="3655297" y="1527233"/>
            <a:ext cx="488140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Direction Classification for object avoidance</a:t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p47"/>
          <p:cNvSpPr txBox="1"/>
          <p:nvPr>
            <p:ph idx="4294967295" type="title"/>
          </p:nvPr>
        </p:nvSpPr>
        <p:spPr>
          <a:xfrm>
            <a:off x="2231136" y="269893"/>
            <a:ext cx="7729728" cy="1188720"/>
          </a:xfrm>
          <a:prstGeom prst="rect">
            <a:avLst/>
          </a:prstGeom>
          <a:solidFill>
            <a:srgbClr val="FFFFFF"/>
          </a:solidFill>
          <a:ln cap="sq" cmpd="sng" w="31750">
            <a:solidFill>
              <a:srgbClr val="40404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Balthazar"/>
              <a:buNone/>
            </a:pPr>
            <a:r>
              <a:rPr lang="en-IN" sz="3600">
                <a:latin typeface="Balthazar"/>
                <a:ea typeface="Balthazar"/>
                <a:cs typeface="Balthazar"/>
                <a:sym typeface="Balthazar"/>
              </a:rPr>
              <a:t>TRAINING AND RESULT</a:t>
            </a:r>
            <a:endParaRPr sz="2800">
              <a:latin typeface="Balthazar"/>
              <a:ea typeface="Balthazar"/>
              <a:cs typeface="Balthazar"/>
              <a:sym typeface="Balthazar"/>
            </a:endParaRPr>
          </a:p>
        </p:txBody>
      </p:sp>
      <p:pic>
        <p:nvPicPr>
          <p:cNvPr descr="A screenshot of a cell phone&#10;&#10;Description generated with very high confidence" id="764" name="Google Shape;764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55156" y="2577522"/>
            <a:ext cx="4477375" cy="4010585"/>
          </a:xfrm>
          <a:prstGeom prst="rect">
            <a:avLst/>
          </a:prstGeom>
          <a:noFill/>
          <a:ln>
            <a:noFill/>
          </a:ln>
        </p:spPr>
      </p:pic>
      <p:sp>
        <p:nvSpPr>
          <p:cNvPr id="765" name="Google Shape;765;p47"/>
          <p:cNvSpPr txBox="1"/>
          <p:nvPr/>
        </p:nvSpPr>
        <p:spPr>
          <a:xfrm>
            <a:off x="8132445" y="3106420"/>
            <a:ext cx="2051685" cy="6451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Summary of the Model</a:t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766" name="Google Shape;766;p47"/>
          <p:cNvSpPr txBox="1"/>
          <p:nvPr/>
        </p:nvSpPr>
        <p:spPr>
          <a:xfrm>
            <a:off x="3655297" y="1469525"/>
            <a:ext cx="488140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Direction Classification for object avoidance</a:t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48"/>
          <p:cNvSpPr txBox="1"/>
          <p:nvPr>
            <p:ph idx="4294967295" type="title"/>
          </p:nvPr>
        </p:nvSpPr>
        <p:spPr>
          <a:xfrm>
            <a:off x="2231136" y="269893"/>
            <a:ext cx="7729728" cy="1188720"/>
          </a:xfrm>
          <a:prstGeom prst="rect">
            <a:avLst/>
          </a:prstGeom>
          <a:solidFill>
            <a:srgbClr val="FFFFFF"/>
          </a:solidFill>
          <a:ln cap="sq" cmpd="sng" w="31750">
            <a:solidFill>
              <a:srgbClr val="40404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Balthazar"/>
              <a:buNone/>
            </a:pPr>
            <a:r>
              <a:rPr lang="en-IN" sz="3600">
                <a:latin typeface="Balthazar"/>
                <a:ea typeface="Balthazar"/>
                <a:cs typeface="Balthazar"/>
                <a:sym typeface="Balthazar"/>
              </a:rPr>
              <a:t>TRAINING AND RESULT</a:t>
            </a:r>
            <a:endParaRPr sz="2800">
              <a:latin typeface="Balthazar"/>
              <a:ea typeface="Balthazar"/>
              <a:cs typeface="Balthazar"/>
              <a:sym typeface="Balthazar"/>
            </a:endParaRPr>
          </a:p>
        </p:txBody>
      </p:sp>
      <p:pic>
        <p:nvPicPr>
          <p:cNvPr id="772" name="Google Shape;772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94713" y="2868394"/>
            <a:ext cx="4426313" cy="2846460"/>
          </a:xfrm>
          <a:prstGeom prst="rect">
            <a:avLst/>
          </a:prstGeom>
          <a:noFill/>
          <a:ln>
            <a:noFill/>
          </a:ln>
        </p:spPr>
      </p:pic>
      <p:sp>
        <p:nvSpPr>
          <p:cNvPr id="773" name="Google Shape;773;p48"/>
          <p:cNvSpPr txBox="1"/>
          <p:nvPr/>
        </p:nvSpPr>
        <p:spPr>
          <a:xfrm>
            <a:off x="987285" y="2420907"/>
            <a:ext cx="542013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Training parameters in different network architectures</a:t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774" name="Google Shape;774;p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166" y="2790239"/>
            <a:ext cx="7192379" cy="3315163"/>
          </a:xfrm>
          <a:prstGeom prst="rect">
            <a:avLst/>
          </a:prstGeom>
          <a:noFill/>
          <a:ln>
            <a:noFill/>
          </a:ln>
        </p:spPr>
      </p:pic>
      <p:sp>
        <p:nvSpPr>
          <p:cNvPr id="775" name="Google Shape;775;p48"/>
          <p:cNvSpPr txBox="1"/>
          <p:nvPr/>
        </p:nvSpPr>
        <p:spPr>
          <a:xfrm>
            <a:off x="8004312" y="2420907"/>
            <a:ext cx="351182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Test result on a subset of data</a:t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776" name="Google Shape;776;p48"/>
          <p:cNvSpPr txBox="1"/>
          <p:nvPr/>
        </p:nvSpPr>
        <p:spPr>
          <a:xfrm>
            <a:off x="3655297" y="1531351"/>
            <a:ext cx="488140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Direction Classification for object avoidance</a:t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777" name="Google Shape;777;p48"/>
          <p:cNvSpPr/>
          <p:nvPr/>
        </p:nvSpPr>
        <p:spPr>
          <a:xfrm>
            <a:off x="170815" y="5589905"/>
            <a:ext cx="7033895" cy="45212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49"/>
          <p:cNvSpPr txBox="1"/>
          <p:nvPr>
            <p:ph idx="4294967295" type="title"/>
          </p:nvPr>
        </p:nvSpPr>
        <p:spPr>
          <a:xfrm>
            <a:off x="2231136" y="269893"/>
            <a:ext cx="7729728" cy="1188720"/>
          </a:xfrm>
          <a:prstGeom prst="rect">
            <a:avLst/>
          </a:prstGeom>
          <a:solidFill>
            <a:srgbClr val="FFFFFF"/>
          </a:solidFill>
          <a:ln cap="sq" cmpd="sng" w="31750">
            <a:solidFill>
              <a:srgbClr val="40404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Balthazar"/>
              <a:buNone/>
            </a:pPr>
            <a:r>
              <a:rPr lang="en-IN" sz="3600">
                <a:latin typeface="Balthazar"/>
                <a:ea typeface="Balthazar"/>
                <a:cs typeface="Balthazar"/>
                <a:sym typeface="Balthazar"/>
              </a:rPr>
              <a:t>TRAINING AND RESULT</a:t>
            </a:r>
            <a:endParaRPr sz="2800">
              <a:latin typeface="Balthazar"/>
              <a:ea typeface="Balthazar"/>
              <a:cs typeface="Balthazar"/>
              <a:sym typeface="Balthazar"/>
            </a:endParaRPr>
          </a:p>
        </p:txBody>
      </p:sp>
      <p:pic>
        <p:nvPicPr>
          <p:cNvPr id="783" name="Google Shape;783;p49"/>
          <p:cNvPicPr preferRelativeResize="0"/>
          <p:nvPr/>
        </p:nvPicPr>
        <p:blipFill rotWithShape="1">
          <a:blip r:embed="rId3">
            <a:alphaModFix/>
          </a:blip>
          <a:srcRect b="0" l="0" r="0" t="8214"/>
          <a:stretch/>
        </p:blipFill>
        <p:spPr>
          <a:xfrm>
            <a:off x="3675950" y="2222400"/>
            <a:ext cx="4841224" cy="4472825"/>
          </a:xfrm>
          <a:prstGeom prst="rect">
            <a:avLst/>
          </a:prstGeom>
          <a:noFill/>
          <a:ln>
            <a:noFill/>
          </a:ln>
        </p:spPr>
      </p:pic>
      <p:sp>
        <p:nvSpPr>
          <p:cNvPr id="784" name="Google Shape;784;p49"/>
          <p:cNvSpPr txBox="1"/>
          <p:nvPr/>
        </p:nvSpPr>
        <p:spPr>
          <a:xfrm>
            <a:off x="3044825" y="1454150"/>
            <a:ext cx="6592570" cy="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Actuator value prediction for path following</a:t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785" name="Google Shape;785;p49"/>
          <p:cNvSpPr txBox="1"/>
          <p:nvPr/>
        </p:nvSpPr>
        <p:spPr>
          <a:xfrm>
            <a:off x="8588375" y="2664460"/>
            <a:ext cx="3094990" cy="9220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Best trained network parameters and architecture</a:t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50"/>
          <p:cNvSpPr txBox="1"/>
          <p:nvPr>
            <p:ph idx="4294967295" type="title"/>
          </p:nvPr>
        </p:nvSpPr>
        <p:spPr>
          <a:xfrm>
            <a:off x="2231136" y="275579"/>
            <a:ext cx="7729728" cy="1188720"/>
          </a:xfrm>
          <a:prstGeom prst="rect">
            <a:avLst/>
          </a:prstGeom>
          <a:solidFill>
            <a:srgbClr val="FFFFFF"/>
          </a:solidFill>
          <a:ln cap="sq" cmpd="sng" w="31750">
            <a:solidFill>
              <a:srgbClr val="40404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Balthazar"/>
              <a:buNone/>
            </a:pPr>
            <a:r>
              <a:rPr lang="en-IN" sz="3600">
                <a:latin typeface="Balthazar"/>
                <a:ea typeface="Balthazar"/>
                <a:cs typeface="Balthazar"/>
                <a:sym typeface="Balthazar"/>
              </a:rPr>
              <a:t>TRAINING AND RESULT</a:t>
            </a:r>
            <a:endParaRPr sz="2800">
              <a:latin typeface="Balthazar"/>
              <a:ea typeface="Balthazar"/>
              <a:cs typeface="Balthazar"/>
              <a:sym typeface="Balthazar"/>
            </a:endParaRPr>
          </a:p>
        </p:txBody>
      </p:sp>
      <p:sp>
        <p:nvSpPr>
          <p:cNvPr id="791" name="Google Shape;791;p50"/>
          <p:cNvSpPr txBox="1"/>
          <p:nvPr/>
        </p:nvSpPr>
        <p:spPr>
          <a:xfrm>
            <a:off x="1530625" y="4908579"/>
            <a:ext cx="542013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Training parameters in different network architectures</a:t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792" name="Google Shape;792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08720" y="2088774"/>
            <a:ext cx="4082308" cy="2819805"/>
          </a:xfrm>
          <a:prstGeom prst="rect">
            <a:avLst/>
          </a:prstGeom>
          <a:noFill/>
          <a:ln>
            <a:noFill/>
          </a:ln>
        </p:spPr>
      </p:pic>
      <p:sp>
        <p:nvSpPr>
          <p:cNvPr id="793" name="Google Shape;793;p50"/>
          <p:cNvSpPr txBox="1"/>
          <p:nvPr/>
        </p:nvSpPr>
        <p:spPr>
          <a:xfrm>
            <a:off x="8313522" y="4954745"/>
            <a:ext cx="3571463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Loss and accuracy graphs, 25% validation loss, and 74% validation accuracy till 20</a:t>
            </a:r>
            <a:r>
              <a:rPr baseline="30000" lang="en-IN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th</a:t>
            </a:r>
            <a:r>
              <a:rPr lang="en-IN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epoch</a:t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794" name="Google Shape;794;p50"/>
          <p:cNvSpPr txBox="1"/>
          <p:nvPr/>
        </p:nvSpPr>
        <p:spPr>
          <a:xfrm>
            <a:off x="3655297" y="1453182"/>
            <a:ext cx="488140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Actuator value prediction for path following</a:t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795" name="Google Shape;795;p50"/>
          <p:cNvPicPr preferRelativeResize="0"/>
          <p:nvPr>
            <p:ph idx="4294967295" type="body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0357" y="2050212"/>
            <a:ext cx="7731000" cy="2819700"/>
          </a:xfrm>
          <a:prstGeom prst="rect">
            <a:avLst/>
          </a:prstGeom>
          <a:noFill/>
          <a:ln>
            <a:noFill/>
          </a:ln>
        </p:spPr>
      </p:pic>
      <p:sp>
        <p:nvSpPr>
          <p:cNvPr id="796" name="Google Shape;796;p50"/>
          <p:cNvSpPr/>
          <p:nvPr/>
        </p:nvSpPr>
        <p:spPr>
          <a:xfrm>
            <a:off x="371455" y="4294225"/>
            <a:ext cx="7588800" cy="489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0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p51"/>
          <p:cNvSpPr txBox="1"/>
          <p:nvPr>
            <p:ph idx="4294967295" type="body"/>
          </p:nvPr>
        </p:nvSpPr>
        <p:spPr>
          <a:xfrm>
            <a:off x="1731794" y="1803157"/>
            <a:ext cx="8728412" cy="38422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7500" lnSpcReduction="20000"/>
          </a:bodyPr>
          <a:lstStyle/>
          <a:p>
            <a:pPr indent="-202882" lvl="0" marL="2286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5000"/>
              <a:buChar char="●"/>
            </a:pPr>
            <a:r>
              <a:rPr lang="en-IN"/>
              <a:t>Compacts the working of different modules in a system into a single neural net.</a:t>
            </a:r>
            <a:endParaRPr/>
          </a:p>
          <a:p>
            <a:pPr indent="-202882" lvl="0" marL="22860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ct val="75000"/>
              <a:buChar char="●"/>
            </a:pPr>
            <a:r>
              <a:rPr lang="en-IN"/>
              <a:t>End-to-end learning works well for comparatively smaller size of data, where data complexity and number of steps for traditional recognition is less.</a:t>
            </a:r>
            <a:endParaRPr/>
          </a:p>
          <a:p>
            <a:pPr indent="-202882" lvl="0" marL="22860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ct val="75000"/>
              <a:buChar char="●"/>
            </a:pPr>
            <a:r>
              <a:rPr lang="en-IN"/>
              <a:t>For image based problems, where number of representational features are more, the network architecture may grow in size.</a:t>
            </a:r>
            <a:endParaRPr/>
          </a:p>
          <a:p>
            <a:pPr indent="-202882" lvl="0" marL="22860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ct val="75000"/>
              <a:buChar char="●"/>
            </a:pPr>
            <a:r>
              <a:rPr lang="en-IN"/>
              <a:t>Used 2 different sensors for data acquisition for different tasks, and applied end-to-end learning for prediction.</a:t>
            </a:r>
            <a:endParaRPr/>
          </a:p>
          <a:p>
            <a:pPr indent="-202882" lvl="0" marL="22860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ct val="75000"/>
              <a:buChar char="●"/>
            </a:pPr>
            <a:r>
              <a:rPr lang="en-IN"/>
              <a:t>Using 2 different datasets for achieving the correct predictions, end-to-end learning shows better accuracy for object avoidance than path following.</a:t>
            </a:r>
            <a:endParaRPr/>
          </a:p>
          <a:p>
            <a:pPr indent="-202882" lvl="0" marL="22860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ct val="75000"/>
              <a:buChar char="●"/>
            </a:pPr>
            <a:r>
              <a:rPr lang="en-IN"/>
              <a:t>Ongoing research and studies prove that, learning systems consisting of less number of modules can show consistency and improve accuracy than training a larger system.</a:t>
            </a:r>
            <a:endParaRPr/>
          </a:p>
          <a:p>
            <a:pPr indent="-114300" lvl="0" marL="228600" rtl="0" algn="just">
              <a:lnSpc>
                <a:spcPct val="100000"/>
              </a:lnSpc>
              <a:spcBef>
                <a:spcPts val="1000"/>
              </a:spcBef>
              <a:spcAft>
                <a:spcPts val="1600"/>
              </a:spcAft>
              <a:buSzPct val="75000"/>
              <a:buNone/>
            </a:pPr>
            <a:r>
              <a:t/>
            </a:r>
            <a:endParaRPr/>
          </a:p>
        </p:txBody>
      </p:sp>
      <p:sp>
        <p:nvSpPr>
          <p:cNvPr id="802" name="Google Shape;802;p51"/>
          <p:cNvSpPr txBox="1"/>
          <p:nvPr>
            <p:ph idx="4294967295" type="title"/>
          </p:nvPr>
        </p:nvSpPr>
        <p:spPr>
          <a:xfrm>
            <a:off x="2231136" y="182814"/>
            <a:ext cx="7729728" cy="1188720"/>
          </a:xfrm>
          <a:prstGeom prst="rect">
            <a:avLst/>
          </a:prstGeom>
          <a:solidFill>
            <a:srgbClr val="FFFFFF"/>
          </a:solidFill>
          <a:ln cap="sq" cmpd="sng" w="31750">
            <a:solidFill>
              <a:srgbClr val="40404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Balthazar"/>
              <a:buNone/>
            </a:pPr>
            <a:r>
              <a:rPr lang="en-IN" sz="3600">
                <a:latin typeface="Balthazar"/>
                <a:ea typeface="Balthazar"/>
                <a:cs typeface="Balthazar"/>
                <a:sym typeface="Balthazar"/>
              </a:rPr>
              <a:t>CONCLUSION</a:t>
            </a:r>
            <a:endParaRPr sz="2800">
              <a:latin typeface="Balthazar"/>
              <a:ea typeface="Balthazar"/>
              <a:cs typeface="Balthazar"/>
              <a:sym typeface="Balthazar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p52"/>
          <p:cNvSpPr txBox="1"/>
          <p:nvPr>
            <p:ph idx="4294967295" type="title"/>
          </p:nvPr>
        </p:nvSpPr>
        <p:spPr>
          <a:xfrm>
            <a:off x="2231390" y="248920"/>
            <a:ext cx="7729855" cy="920750"/>
          </a:xfrm>
          <a:prstGeom prst="rect">
            <a:avLst/>
          </a:prstGeom>
          <a:solidFill>
            <a:srgbClr val="FFFFFF"/>
          </a:solidFill>
          <a:ln cap="sq" cmpd="sng" w="31750">
            <a:solidFill>
              <a:srgbClr val="40404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Balthazar"/>
              <a:buNone/>
            </a:pPr>
            <a:r>
              <a:rPr lang="en-IN" sz="3600">
                <a:latin typeface="Balthazar"/>
                <a:ea typeface="Balthazar"/>
                <a:cs typeface="Balthazar"/>
                <a:sym typeface="Balthazar"/>
              </a:rPr>
              <a:t>REFERENCES</a:t>
            </a:r>
            <a:endParaRPr sz="3600">
              <a:latin typeface="Balthazar"/>
              <a:ea typeface="Balthazar"/>
              <a:cs typeface="Balthazar"/>
              <a:sym typeface="Balthazar"/>
            </a:endParaRPr>
          </a:p>
        </p:txBody>
      </p:sp>
      <p:sp>
        <p:nvSpPr>
          <p:cNvPr id="808" name="Google Shape;808;p52"/>
          <p:cNvSpPr txBox="1"/>
          <p:nvPr>
            <p:ph idx="4294967295" type="body"/>
          </p:nvPr>
        </p:nvSpPr>
        <p:spPr>
          <a:xfrm>
            <a:off x="581191" y="1280314"/>
            <a:ext cx="11029615" cy="54202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22860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IN" sz="1200"/>
              <a:t>Dean A. Pomerleau, “ALVINN: An Autonomous Land Vehicle In a Neural Network.” January 1989. CMU-CS-89-107.</a:t>
            </a:r>
            <a:endParaRPr sz="1200"/>
          </a:p>
          <a:p>
            <a:pPr indent="-2286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Char char="●"/>
            </a:pPr>
            <a:r>
              <a:rPr lang="en-IN" sz="1200"/>
              <a:t>Junqing Wei, Jarrod M. Snider, Junsung Kim, John M. Dolan, Raj Rajkumar and Bakhtiar Litkouhi, “Towards a Viable Autonomous Driving Research Platform”, 2013 IEEE Intelligent Vehicles Symposium (IV).</a:t>
            </a:r>
            <a:endParaRPr sz="1200"/>
          </a:p>
          <a:p>
            <a:pPr indent="-2286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Char char="●"/>
            </a:pPr>
            <a:r>
              <a:rPr lang="en-IN" sz="1200"/>
              <a:t>Jesse Levinson, Jake Askelan, et al. “Towards Fully Autonomous Driving: Systems and Algorithms.” 2011 IEEE Intelligent Vehicles Symposium (IV).</a:t>
            </a:r>
            <a:endParaRPr sz="1200"/>
          </a:p>
          <a:p>
            <a:pPr indent="-2286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Char char="●"/>
            </a:pPr>
            <a:r>
              <a:rPr lang="en-IN" sz="1200"/>
              <a:t>Avinash Nehemiah, Arvind Jayaraman. “Deep Learning for Automated Driving with MATLAB.” Accelerated Computing (</a:t>
            </a:r>
            <a:r>
              <a:rPr lang="en-IN" sz="1200" u="sng">
                <a:solidFill>
                  <a:schemeClr val="hlink"/>
                </a:solidFill>
                <a:hlinkClick r:id="rId3"/>
              </a:rPr>
              <a:t>https://devblogs.nvidia.com/accelerated-computing</a:t>
            </a:r>
            <a:r>
              <a:rPr lang="en-IN" sz="1200"/>
              <a:t>).</a:t>
            </a:r>
            <a:endParaRPr sz="1200"/>
          </a:p>
          <a:p>
            <a:pPr indent="-2286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Char char="●"/>
            </a:pPr>
            <a:r>
              <a:rPr lang="en-IN" sz="1200"/>
              <a:t>Luca Caltagirone, Mauro Bellone, Lennart Svensson, Mattias Wahde.” LIDAR-based Driving Path Generation Using Fully Convolutional Neural Network.” arXiv: 1703.08987v2, April, 2017.</a:t>
            </a:r>
            <a:endParaRPr sz="1200"/>
          </a:p>
          <a:p>
            <a:pPr indent="-2286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Char char="●"/>
            </a:pPr>
            <a:r>
              <a:rPr lang="en-IN" sz="1200"/>
              <a:t>Matthew Browne, Saeed Shiry Ghidary, “Convolutional neural networks for image processing: an application in robot vision”. The 16</a:t>
            </a:r>
            <a:r>
              <a:rPr baseline="30000" lang="en-IN" sz="1200"/>
              <a:t>th</a:t>
            </a:r>
            <a:r>
              <a:rPr lang="en-IN" sz="1200"/>
              <a:t> Australian Joint Conference on Artificial Intelligence-AI’03 Dec 2003,Perth,Australia.</a:t>
            </a:r>
            <a:endParaRPr sz="1200"/>
          </a:p>
          <a:p>
            <a:pPr indent="-2286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Char char="●"/>
            </a:pPr>
            <a:r>
              <a:rPr lang="en-IN" sz="1200"/>
              <a:t>C. Chen, A. Seff, A. Kornhauser and J. Xiao, “Deepdriving: Learning affordance for direct perception in autonomous driving”, in Proceedings of the IEEE International Conference on Computer Vision, 2015.</a:t>
            </a:r>
            <a:endParaRPr sz="1200"/>
          </a:p>
          <a:p>
            <a:pPr indent="-2286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Char char="●"/>
            </a:pPr>
            <a:r>
              <a:rPr lang="en-IN" sz="1200"/>
              <a:t>M. Bojarski, D. Tel Testa, D. Dworakowski et al., “End-to-End learning for self- driving cars.” arXiv preprint arXiv:1604.07316, 2016.</a:t>
            </a:r>
            <a:endParaRPr sz="1200"/>
          </a:p>
          <a:p>
            <a:pPr indent="-2286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Char char="●"/>
            </a:pPr>
            <a:r>
              <a:rPr lang="en-IN" sz="1200"/>
              <a:t>Andrej Karpathy, Justin Johnson, Li Fei-Fei .” Visualising and Understanding Recurrent Networks”. arXiv: 1506.02078v2, 17 Nov 2015.</a:t>
            </a:r>
            <a:endParaRPr sz="1200"/>
          </a:p>
          <a:p>
            <a:pPr indent="-2286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Char char="●"/>
            </a:pPr>
            <a:r>
              <a:rPr lang="en-IN" sz="1200"/>
              <a:t>S. Hochreiter, J. </a:t>
            </a:r>
            <a:r>
              <a:rPr lang="en-IN" sz="1200"/>
              <a:t>Schmidhuber</a:t>
            </a:r>
            <a:r>
              <a:rPr lang="en-IN" sz="1200"/>
              <a:t>,” Long Short-Term Memory”. Neural Computation 9(8): 1735-1780,1997.</a:t>
            </a:r>
            <a:endParaRPr sz="1200"/>
          </a:p>
          <a:p>
            <a:pPr indent="-2286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Char char="●"/>
            </a:pPr>
            <a:r>
              <a:rPr lang="en-IN" sz="1200"/>
              <a:t>Dan C. Ciresen, Ueli Meier, J. Schmidhuber et al.” Flexible, High Performance Convolutional Neural Network for Image Classification”. Proceedings of the 22</a:t>
            </a:r>
            <a:r>
              <a:rPr baseline="30000" lang="en-IN" sz="1200"/>
              <a:t>nd</a:t>
            </a:r>
            <a:r>
              <a:rPr lang="en-IN" sz="1200"/>
              <a:t> International Joint Conference on Artificial Intelligence.</a:t>
            </a:r>
            <a:endParaRPr sz="1200"/>
          </a:p>
          <a:p>
            <a:pPr indent="-2286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Char char="●"/>
            </a:pPr>
            <a:r>
              <a:rPr lang="en-IN" sz="1200"/>
              <a:t>Luca Caltagirone, Samuel Scheidegger, L.Svensson, M. Wahde. “Fast-LIDAR-based Road Detection Using Fully Convolutional Neural Networks”.arXiv:/1703.03613 29</a:t>
            </a:r>
            <a:r>
              <a:rPr baseline="30000" lang="en-IN" sz="1200"/>
              <a:t>th</a:t>
            </a:r>
            <a:r>
              <a:rPr lang="en-IN" sz="1200"/>
              <a:t> March,2017.</a:t>
            </a:r>
            <a:endParaRPr sz="1200"/>
          </a:p>
          <a:p>
            <a:pPr indent="-2286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1600"/>
              </a:spcAft>
              <a:buSzPts val="1200"/>
              <a:buChar char="●"/>
            </a:pPr>
            <a:r>
              <a:rPr lang="en-IN" sz="1200"/>
              <a:t>Wende Zhang. “Lidar based Road and Road-Edge Detection”, IEEE.Tobias Glasmachers Institute for Neural Computation, Ruhr-University Bochum, Germany. arXiv:1704.08305v1 [cs.LG] , 26 April 2017.</a:t>
            </a:r>
            <a:endParaRPr sz="12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7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solidFill>
            <a:srgbClr val="FFFFFF"/>
          </a:solidFill>
          <a:ln cap="sq" cmpd="sng" w="31750">
            <a:solidFill>
              <a:srgbClr val="40404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100000"/>
              <a:buFont typeface="Balthazar"/>
              <a:buNone/>
            </a:pPr>
            <a:r>
              <a:rPr lang="en-IN" sz="3600">
                <a:latin typeface="Balthazar"/>
                <a:ea typeface="Balthazar"/>
                <a:cs typeface="Balthazar"/>
                <a:sym typeface="Balthazar"/>
              </a:rPr>
              <a:t>OBJECTIVE</a:t>
            </a:r>
            <a:endParaRPr>
              <a:latin typeface="Balthazar"/>
              <a:ea typeface="Balthazar"/>
              <a:cs typeface="Balthazar"/>
              <a:sym typeface="Balthazar"/>
            </a:endParaRPr>
          </a:p>
        </p:txBody>
      </p:sp>
      <p:pic>
        <p:nvPicPr>
          <p:cNvPr descr="A screenshot of a video game&#10;&#10;Description generated with high confidence" id="99" name="Google Shape;99;p17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90725" y="1536625"/>
            <a:ext cx="5085600" cy="45552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7"/>
          <p:cNvSpPr txBox="1"/>
          <p:nvPr/>
        </p:nvSpPr>
        <p:spPr>
          <a:xfrm>
            <a:off x="575192" y="2477606"/>
            <a:ext cx="6047917" cy="240065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IN" sz="2400" u="sng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Objective</a:t>
            </a:r>
            <a:r>
              <a:rPr lang="en-IN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: Exercise and implement Deep learning methodology for autonomous control of the car.</a:t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IN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Study of various deep learning approaches for autonomous vehicle.</a:t>
            </a:r>
            <a:endParaRPr b="0" i="0" sz="1800" u="none" cap="none" strike="noStrik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IN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To develop deep learning based model which performs object detection and avoidance in autonomous vehicle.</a:t>
            </a:r>
            <a:endParaRPr b="0" i="0" sz="1800" u="none" cap="none" strike="noStrik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IN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Testing and validation of the proposed model.</a:t>
            </a:r>
            <a:endParaRPr b="0" i="0" sz="1800" u="none" cap="none" strike="noStrik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01" name="Google Shape;101;p17"/>
          <p:cNvSpPr txBox="1"/>
          <p:nvPr/>
        </p:nvSpPr>
        <p:spPr>
          <a:xfrm>
            <a:off x="7063740" y="5540483"/>
            <a:ext cx="454706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IN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Various sensors equipped to a car.</a:t>
            </a:r>
            <a:endParaRPr i="1"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8"/>
          <p:cNvSpPr txBox="1"/>
          <p:nvPr>
            <p:ph idx="4294967295" type="title"/>
          </p:nvPr>
        </p:nvSpPr>
        <p:spPr>
          <a:xfrm>
            <a:off x="2231136" y="297437"/>
            <a:ext cx="7729728" cy="1188720"/>
          </a:xfrm>
          <a:prstGeom prst="rect">
            <a:avLst/>
          </a:prstGeom>
          <a:solidFill>
            <a:srgbClr val="FFFFFF"/>
          </a:solidFill>
          <a:ln cap="sq" cmpd="sng" w="31750">
            <a:solidFill>
              <a:srgbClr val="40404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Balthazar"/>
              <a:buNone/>
            </a:pPr>
            <a:r>
              <a:rPr lang="en-IN" sz="3600">
                <a:latin typeface="Balthazar"/>
                <a:ea typeface="Balthazar"/>
                <a:cs typeface="Balthazar"/>
                <a:sym typeface="Balthazar"/>
              </a:rPr>
              <a:t>LITERATURE REVIEW</a:t>
            </a:r>
            <a:endParaRPr sz="2800">
              <a:latin typeface="Balthazar"/>
              <a:ea typeface="Balthazar"/>
              <a:cs typeface="Balthazar"/>
              <a:sym typeface="Balthazar"/>
            </a:endParaRPr>
          </a:p>
        </p:txBody>
      </p:sp>
      <p:sp>
        <p:nvSpPr>
          <p:cNvPr id="107" name="Google Shape;107;p18"/>
          <p:cNvSpPr txBox="1"/>
          <p:nvPr/>
        </p:nvSpPr>
        <p:spPr>
          <a:xfrm>
            <a:off x="581191" y="2073753"/>
            <a:ext cx="6720840" cy="240065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IN" sz="2400" u="sng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ADAS</a:t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IN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Vehicle detection, </a:t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IN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Lane detection</a:t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IN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Object detection</a:t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IN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Traffic sign indicator</a:t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IN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Parking assistance</a:t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IN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Adaptive Cruise control</a:t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IN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Surround view </a:t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08" name="Google Shape;108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95086" y="1834258"/>
            <a:ext cx="8328291" cy="47263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9"/>
          <p:cNvSpPr txBox="1"/>
          <p:nvPr>
            <p:ph idx="4294967295" type="title"/>
          </p:nvPr>
        </p:nvSpPr>
        <p:spPr>
          <a:xfrm>
            <a:off x="2103168" y="196603"/>
            <a:ext cx="7729728" cy="1188720"/>
          </a:xfrm>
          <a:prstGeom prst="rect">
            <a:avLst/>
          </a:prstGeom>
          <a:solidFill>
            <a:srgbClr val="FFFFFF"/>
          </a:solidFill>
          <a:ln cap="sq" cmpd="sng" w="31750">
            <a:solidFill>
              <a:srgbClr val="40404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Balthazar"/>
              <a:buNone/>
            </a:pPr>
            <a:r>
              <a:rPr lang="en-IN" sz="3600">
                <a:latin typeface="Balthazar"/>
                <a:ea typeface="Balthazar"/>
                <a:cs typeface="Balthazar"/>
                <a:sym typeface="Balthazar"/>
              </a:rPr>
              <a:t>LITERATURE REVIEW</a:t>
            </a:r>
            <a:endParaRPr sz="2800">
              <a:latin typeface="Balthazar"/>
              <a:ea typeface="Balthazar"/>
              <a:cs typeface="Balthazar"/>
              <a:sym typeface="Balthazar"/>
            </a:endParaRPr>
          </a:p>
        </p:txBody>
      </p:sp>
      <p:pic>
        <p:nvPicPr>
          <p:cNvPr descr="A picture containing indoor&#10;&#10;Description generated with high confidence" id="114" name="Google Shape;114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54984" y="1932618"/>
            <a:ext cx="3555824" cy="206147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9"/>
          <p:cNvSpPr txBox="1"/>
          <p:nvPr/>
        </p:nvSpPr>
        <p:spPr>
          <a:xfrm>
            <a:off x="446080" y="1932618"/>
            <a:ext cx="6922769" cy="1568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IN" sz="2400" u="sng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Neural Networks </a:t>
            </a:r>
            <a:r>
              <a:rPr lang="en-IN" sz="24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: </a:t>
            </a:r>
            <a:endParaRPr sz="24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IN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Distributed parallel processing unit made up of perceptrons.</a:t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IN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Ability to learn from experience.</a:t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IN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Works for a wide range of problems.</a:t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16" name="Google Shape;116;p19"/>
          <p:cNvSpPr txBox="1"/>
          <p:nvPr/>
        </p:nvSpPr>
        <p:spPr>
          <a:xfrm>
            <a:off x="8116570" y="4068445"/>
            <a:ext cx="3432810" cy="6451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IN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Perceptron with weights and activation function.</a:t>
            </a:r>
            <a:endParaRPr i="1"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0"/>
          <p:cNvSpPr txBox="1"/>
          <p:nvPr/>
        </p:nvSpPr>
        <p:spPr>
          <a:xfrm>
            <a:off x="581192" y="2049078"/>
            <a:ext cx="512064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IN" sz="2400" u="sng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Backpropagation</a:t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descr="A close up of a map&#10;&#10;Description generated with high confidence" id="122" name="Google Shape;122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3288" y="2510743"/>
            <a:ext cx="5736882" cy="3737937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0"/>
          <p:cNvSpPr txBox="1"/>
          <p:nvPr/>
        </p:nvSpPr>
        <p:spPr>
          <a:xfrm>
            <a:off x="6490170" y="2049078"/>
            <a:ext cx="4729839" cy="40626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IN" sz="2400" u="sng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Effectiveness:</a:t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IN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Works for any number of hidden layer</a:t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IN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Deeper the network -&gt; complexity increases</a:t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IN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Using different update rule:</a:t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42900" lvl="2" marL="12573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IN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Adagrad</a:t>
            </a:r>
            <a:endParaRPr b="0" i="0" sz="1800" u="none" cap="none" strike="noStrik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42900" lvl="2" marL="12573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IN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RMSprop</a:t>
            </a:r>
            <a:endParaRPr b="0" i="0" sz="1800" u="none" cap="none" strike="noStrik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42900" lvl="2" marL="12573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IN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SGD</a:t>
            </a:r>
            <a:endParaRPr b="0" i="0" sz="1800" u="none" cap="none" strike="noStrik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42900" lvl="2" marL="12573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IN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Adam</a:t>
            </a:r>
            <a:endParaRPr b="0" i="0" sz="1800" u="none" cap="none" strike="noStrik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IN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Tuning Hyperparameter:</a:t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42900" lvl="2" marL="12573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IN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Weight values</a:t>
            </a:r>
            <a:endParaRPr b="0" i="0" sz="1800" u="none" cap="none" strike="noStrik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42900" lvl="2" marL="12573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IN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Learning rate</a:t>
            </a:r>
            <a:endParaRPr b="0" i="0" sz="1800" u="none" cap="none" strike="noStrik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42900" lvl="2" marL="12573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IN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Bias </a:t>
            </a:r>
            <a:endParaRPr b="0" i="0" sz="1800" u="none" cap="none" strike="noStrik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2" marL="9144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24" name="Google Shape;124;p20"/>
          <p:cNvSpPr txBox="1"/>
          <p:nvPr>
            <p:ph idx="4294967295" type="title"/>
          </p:nvPr>
        </p:nvSpPr>
        <p:spPr>
          <a:xfrm>
            <a:off x="2231136" y="205867"/>
            <a:ext cx="7729728" cy="1188720"/>
          </a:xfrm>
          <a:prstGeom prst="rect">
            <a:avLst/>
          </a:prstGeom>
          <a:solidFill>
            <a:srgbClr val="FFFFFF"/>
          </a:solidFill>
          <a:ln cap="sq" cmpd="sng" w="31750">
            <a:solidFill>
              <a:srgbClr val="40404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Balthazar"/>
              <a:buNone/>
            </a:pPr>
            <a:r>
              <a:rPr lang="en-IN" sz="3600">
                <a:latin typeface="Balthazar"/>
                <a:ea typeface="Balthazar"/>
                <a:cs typeface="Balthazar"/>
                <a:sym typeface="Balthazar"/>
              </a:rPr>
              <a:t>LITERATURE REVIEW</a:t>
            </a:r>
            <a:endParaRPr sz="2800">
              <a:latin typeface="Balthazar"/>
              <a:ea typeface="Balthazar"/>
              <a:cs typeface="Balthazar"/>
              <a:sym typeface="Balthazar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1"/>
          <p:cNvSpPr txBox="1"/>
          <p:nvPr/>
        </p:nvSpPr>
        <p:spPr>
          <a:xfrm>
            <a:off x="3535680" y="1641779"/>
            <a:ext cx="512064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IN" sz="2400" u="sng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Backpropagation</a:t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30" name="Google Shape;130;p21"/>
          <p:cNvSpPr/>
          <p:nvPr/>
        </p:nvSpPr>
        <p:spPr>
          <a:xfrm>
            <a:off x="1677448" y="2528389"/>
            <a:ext cx="2127569" cy="763094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latin typeface="Gill Sans"/>
                <a:ea typeface="Gill Sans"/>
                <a:cs typeface="Gill Sans"/>
                <a:sym typeface="Gill Sans"/>
              </a:rPr>
              <a:t> </a:t>
            </a:r>
            <a:endParaRPr sz="1800"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31" name="Google Shape;131;p21"/>
          <p:cNvSpPr/>
          <p:nvPr/>
        </p:nvSpPr>
        <p:spPr>
          <a:xfrm>
            <a:off x="1462994" y="3271450"/>
            <a:ext cx="2650213" cy="66358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latin typeface="Gill Sans"/>
                <a:ea typeface="Gill Sans"/>
                <a:cs typeface="Gill Sans"/>
                <a:sym typeface="Gill Sans"/>
              </a:rPr>
              <a:t> </a:t>
            </a:r>
            <a:endParaRPr sz="1800"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32" name="Google Shape;132;p21"/>
          <p:cNvSpPr/>
          <p:nvPr/>
        </p:nvSpPr>
        <p:spPr>
          <a:xfrm>
            <a:off x="1044423" y="3935030"/>
            <a:ext cx="3393621" cy="66358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latin typeface="Gill Sans"/>
                <a:ea typeface="Gill Sans"/>
                <a:cs typeface="Gill Sans"/>
                <a:sym typeface="Gill Sans"/>
              </a:rPr>
              <a:t> </a:t>
            </a:r>
            <a:endParaRPr sz="1800"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33" name="Google Shape;133;p21"/>
          <p:cNvSpPr/>
          <p:nvPr/>
        </p:nvSpPr>
        <p:spPr>
          <a:xfrm>
            <a:off x="1793634" y="4586876"/>
            <a:ext cx="1932324" cy="66358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latin typeface="Gill Sans"/>
                <a:ea typeface="Gill Sans"/>
                <a:cs typeface="Gill Sans"/>
                <a:sym typeface="Gill Sans"/>
              </a:rPr>
              <a:t> </a:t>
            </a:r>
            <a:endParaRPr sz="1800"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34" name="Google Shape;134;p21"/>
          <p:cNvSpPr/>
          <p:nvPr/>
        </p:nvSpPr>
        <p:spPr>
          <a:xfrm>
            <a:off x="7325131" y="2528389"/>
            <a:ext cx="2639569" cy="66358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latin typeface="Gill Sans"/>
                <a:ea typeface="Gill Sans"/>
                <a:cs typeface="Gill Sans"/>
                <a:sym typeface="Gill Sans"/>
              </a:rPr>
              <a:t> </a:t>
            </a:r>
            <a:endParaRPr sz="1800"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35" name="Google Shape;135;p21"/>
          <p:cNvSpPr/>
          <p:nvPr/>
        </p:nvSpPr>
        <p:spPr>
          <a:xfrm>
            <a:off x="6246775" y="3291483"/>
            <a:ext cx="4632743" cy="66358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latin typeface="Gill Sans"/>
                <a:ea typeface="Gill Sans"/>
                <a:cs typeface="Gill Sans"/>
                <a:sym typeface="Gill Sans"/>
              </a:rPr>
              <a:t> </a:t>
            </a:r>
            <a:endParaRPr sz="1800"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36" name="Google Shape;136;p21"/>
          <p:cNvSpPr/>
          <p:nvPr/>
        </p:nvSpPr>
        <p:spPr>
          <a:xfrm>
            <a:off x="6246774" y="3955063"/>
            <a:ext cx="5364033" cy="663580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latin typeface="Gill Sans"/>
                <a:ea typeface="Gill Sans"/>
                <a:cs typeface="Gill Sans"/>
                <a:sym typeface="Gill Sans"/>
              </a:rPr>
              <a:t> </a:t>
            </a:r>
            <a:endParaRPr sz="1800"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37" name="Google Shape;137;p21"/>
          <p:cNvSpPr/>
          <p:nvPr/>
        </p:nvSpPr>
        <p:spPr>
          <a:xfrm>
            <a:off x="7967950" y="4586876"/>
            <a:ext cx="1921680" cy="663580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latin typeface="Gill Sans"/>
                <a:ea typeface="Gill Sans"/>
                <a:cs typeface="Gill Sans"/>
                <a:sym typeface="Gill Sans"/>
              </a:rPr>
              <a:t> </a:t>
            </a:r>
            <a:endParaRPr sz="1800"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38" name="Google Shape;138;p21"/>
          <p:cNvSpPr/>
          <p:nvPr/>
        </p:nvSpPr>
        <p:spPr>
          <a:xfrm>
            <a:off x="8003074" y="5280417"/>
            <a:ext cx="1961626" cy="369332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latin typeface="Gill Sans"/>
                <a:ea typeface="Gill Sans"/>
                <a:cs typeface="Gill Sans"/>
                <a:sym typeface="Gill Sans"/>
              </a:rPr>
              <a:t> </a:t>
            </a:r>
            <a:endParaRPr sz="1800"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39" name="Google Shape;139;p21"/>
          <p:cNvSpPr/>
          <p:nvPr/>
        </p:nvSpPr>
        <p:spPr>
          <a:xfrm>
            <a:off x="1874293" y="5323959"/>
            <a:ext cx="1977593" cy="369332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latin typeface="Gill Sans"/>
                <a:ea typeface="Gill Sans"/>
                <a:cs typeface="Gill Sans"/>
                <a:sym typeface="Gill Sans"/>
              </a:rPr>
              <a:t> </a:t>
            </a:r>
            <a:endParaRPr sz="1800"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40" name="Google Shape;140;p21"/>
          <p:cNvSpPr txBox="1"/>
          <p:nvPr/>
        </p:nvSpPr>
        <p:spPr>
          <a:xfrm>
            <a:off x="581192" y="5975805"/>
            <a:ext cx="6059094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Parameter update:  Stochastic gradient descent</a:t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Updated weights to be used in next iteration.</a:t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41" name="Google Shape;141;p21"/>
          <p:cNvSpPr txBox="1"/>
          <p:nvPr>
            <p:ph idx="4294967295" type="title"/>
          </p:nvPr>
        </p:nvSpPr>
        <p:spPr>
          <a:xfrm>
            <a:off x="2234972" y="227992"/>
            <a:ext cx="7729728" cy="1188720"/>
          </a:xfrm>
          <a:prstGeom prst="rect">
            <a:avLst/>
          </a:prstGeom>
          <a:solidFill>
            <a:srgbClr val="FFFFFF"/>
          </a:solidFill>
          <a:ln cap="sq" cmpd="sng" w="31750">
            <a:solidFill>
              <a:srgbClr val="40404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Balthazar"/>
              <a:buNone/>
            </a:pPr>
            <a:r>
              <a:rPr lang="en-IN" sz="3600">
                <a:latin typeface="Balthazar"/>
                <a:ea typeface="Balthazar"/>
                <a:cs typeface="Balthazar"/>
                <a:sym typeface="Balthazar"/>
              </a:rPr>
              <a:t>LITERATURE REVIEW</a:t>
            </a:r>
            <a:endParaRPr sz="2800">
              <a:latin typeface="Balthazar"/>
              <a:ea typeface="Balthazar"/>
              <a:cs typeface="Balthazar"/>
              <a:sym typeface="Balthazar"/>
            </a:endParaRPr>
          </a:p>
        </p:txBody>
      </p:sp>
      <p:sp>
        <p:nvSpPr>
          <p:cNvPr id="142" name="Google Shape;142;p21"/>
          <p:cNvSpPr txBox="1"/>
          <p:nvPr/>
        </p:nvSpPr>
        <p:spPr>
          <a:xfrm>
            <a:off x="8045458" y="6153840"/>
            <a:ext cx="2419342" cy="307777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 b="-19607" l="0" r="0" t="-196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latin typeface="Gill Sans"/>
                <a:ea typeface="Gill Sans"/>
                <a:cs typeface="Gill Sans"/>
                <a:sym typeface="Gill Sans"/>
              </a:rPr>
              <a:t> </a:t>
            </a:r>
            <a:endParaRPr sz="1800"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43" name="Google Shape;143;p21"/>
          <p:cNvSpPr txBox="1"/>
          <p:nvPr/>
        </p:nvSpPr>
        <p:spPr>
          <a:xfrm>
            <a:off x="8045458" y="5917171"/>
            <a:ext cx="2419342" cy="307777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 b="-19998" l="0" r="0" t="-3998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latin typeface="Gill Sans"/>
                <a:ea typeface="Gill Sans"/>
                <a:cs typeface="Gill Sans"/>
                <a:sym typeface="Gill Sans"/>
              </a:rPr>
              <a:t> </a:t>
            </a:r>
            <a:endParaRPr sz="1800"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2"/>
          <p:cNvSpPr txBox="1"/>
          <p:nvPr>
            <p:ph idx="4294967295" type="title"/>
          </p:nvPr>
        </p:nvSpPr>
        <p:spPr>
          <a:xfrm>
            <a:off x="2231136" y="205867"/>
            <a:ext cx="7729728" cy="1188720"/>
          </a:xfrm>
          <a:prstGeom prst="rect">
            <a:avLst/>
          </a:prstGeom>
          <a:solidFill>
            <a:srgbClr val="FFFFFF"/>
          </a:solidFill>
          <a:ln cap="sq" cmpd="sng" w="31750">
            <a:solidFill>
              <a:srgbClr val="40404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Balthazar"/>
              <a:buNone/>
            </a:pPr>
            <a:r>
              <a:rPr lang="en-IN" sz="3600">
                <a:latin typeface="Balthazar"/>
                <a:ea typeface="Balthazar"/>
                <a:cs typeface="Balthazar"/>
                <a:sym typeface="Balthazar"/>
              </a:rPr>
              <a:t>LITERATURE REVIEW</a:t>
            </a:r>
            <a:endParaRPr sz="2800">
              <a:latin typeface="Balthazar"/>
              <a:ea typeface="Balthazar"/>
              <a:cs typeface="Balthazar"/>
              <a:sym typeface="Balthazar"/>
            </a:endParaRPr>
          </a:p>
        </p:txBody>
      </p:sp>
      <p:sp>
        <p:nvSpPr>
          <p:cNvPr id="149" name="Google Shape;149;p22"/>
          <p:cNvSpPr txBox="1"/>
          <p:nvPr/>
        </p:nvSpPr>
        <p:spPr>
          <a:xfrm>
            <a:off x="5680766" y="3061414"/>
            <a:ext cx="6440556" cy="18764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IN" sz="2000" u="sng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Convolution Neural Networks</a:t>
            </a:r>
            <a:endParaRPr i="1" sz="2000" u="sng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IN" sz="16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Kernels, instead of weights to extract features.</a:t>
            </a:r>
            <a:endParaRPr sz="16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IN" sz="16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Every kernel creates a different representation of feature maps.</a:t>
            </a:r>
            <a:endParaRPr sz="16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IN" sz="16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Pooling is done to reduce redundant data.</a:t>
            </a:r>
            <a:endParaRPr sz="16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IN" sz="16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3 basic layers : convolution, pooling, flatten, fully connected layer.</a:t>
            </a:r>
            <a:endParaRPr sz="16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50" name="Google Shape;150;p22"/>
          <p:cNvSpPr txBox="1"/>
          <p:nvPr/>
        </p:nvSpPr>
        <p:spPr>
          <a:xfrm>
            <a:off x="1514754" y="5178226"/>
            <a:ext cx="2394536" cy="3067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IN" sz="14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Simple CNN architecture</a:t>
            </a:r>
            <a:endParaRPr i="1" sz="14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descr="scene4" id="151" name="Google Shape;151;p22"/>
          <p:cNvPicPr preferRelativeResize="0"/>
          <p:nvPr>
            <p:ph idx="4294967295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450" y="3061970"/>
            <a:ext cx="4877400" cy="218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